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1" r:id="rId2"/>
    <p:sldId id="292" r:id="rId3"/>
    <p:sldId id="256" r:id="rId4"/>
    <p:sldId id="257" r:id="rId5"/>
    <p:sldId id="258" r:id="rId6"/>
    <p:sldId id="262" r:id="rId7"/>
    <p:sldId id="263" r:id="rId8"/>
    <p:sldId id="289" r:id="rId9"/>
    <p:sldId id="264" r:id="rId10"/>
    <p:sldId id="265" r:id="rId11"/>
    <p:sldId id="268" r:id="rId12"/>
    <p:sldId id="269" r:id="rId13"/>
    <p:sldId id="272" r:id="rId14"/>
    <p:sldId id="273" r:id="rId15"/>
    <p:sldId id="283" r:id="rId16"/>
    <p:sldId id="274" r:id="rId17"/>
    <p:sldId id="282" r:id="rId18"/>
    <p:sldId id="279" r:id="rId19"/>
    <p:sldId id="280" r:id="rId20"/>
    <p:sldId id="281" r:id="rId21"/>
    <p:sldId id="284" r:id="rId22"/>
    <p:sldId id="286" r:id="rId23"/>
    <p:sldId id="285" r:id="rId24"/>
    <p:sldId id="290" r:id="rId25"/>
    <p:sldId id="295" r:id="rId26"/>
    <p:sldId id="296" r:id="rId27"/>
    <p:sldId id="297" r:id="rId28"/>
    <p:sldId id="298" r:id="rId29"/>
    <p:sldId id="299" r:id="rId30"/>
    <p:sldId id="300" r:id="rId31"/>
    <p:sldId id="330" r:id="rId32"/>
    <p:sldId id="331" r:id="rId33"/>
    <p:sldId id="332" r:id="rId34"/>
    <p:sldId id="333" r:id="rId35"/>
    <p:sldId id="350" r:id="rId36"/>
    <p:sldId id="351" r:id="rId37"/>
    <p:sldId id="352" r:id="rId38"/>
    <p:sldId id="336" r:id="rId39"/>
    <p:sldId id="308" r:id="rId40"/>
    <p:sldId id="307" r:id="rId41"/>
    <p:sldId id="309" r:id="rId42"/>
    <p:sldId id="339" r:id="rId43"/>
    <p:sldId id="348" r:id="rId44"/>
    <p:sldId id="353" r:id="rId45"/>
    <p:sldId id="340" r:id="rId46"/>
    <p:sldId id="341" r:id="rId47"/>
    <p:sldId id="342" r:id="rId48"/>
    <p:sldId id="343" r:id="rId49"/>
    <p:sldId id="347" r:id="rId50"/>
    <p:sldId id="354" r:id="rId51"/>
    <p:sldId id="355" r:id="rId52"/>
    <p:sldId id="301" r:id="rId53"/>
    <p:sldId id="302" r:id="rId54"/>
    <p:sldId id="267" r:id="rId55"/>
    <p:sldId id="356" r:id="rId56"/>
    <p:sldId id="357" r:id="rId57"/>
    <p:sldId id="368" r:id="rId58"/>
    <p:sldId id="358" r:id="rId59"/>
    <p:sldId id="367" r:id="rId60"/>
    <p:sldId id="361" r:id="rId61"/>
    <p:sldId id="370" r:id="rId62"/>
    <p:sldId id="362" r:id="rId63"/>
    <p:sldId id="371" r:id="rId64"/>
    <p:sldId id="293" r:id="rId65"/>
    <p:sldId id="261" r:id="rId66"/>
    <p:sldId id="287" r:id="rId67"/>
    <p:sldId id="288" r:id="rId68"/>
    <p:sldId id="316" r:id="rId69"/>
    <p:sldId id="317" r:id="rId70"/>
    <p:sldId id="321" r:id="rId71"/>
    <p:sldId id="322" r:id="rId72"/>
    <p:sldId id="323" r:id="rId73"/>
    <p:sldId id="324" r:id="rId74"/>
    <p:sldId id="325" r:id="rId75"/>
    <p:sldId id="326" r:id="rId76"/>
    <p:sldId id="346" r:id="rId77"/>
    <p:sldId id="345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16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BEA8-324D-43A8-8F6B-6147B43CB98B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D7EC4-5B95-4278-BA6E-1EE1B1E91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D7EC4-5B95-4278-BA6E-1EE1B1E915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D7EC4-5B95-4278-BA6E-1EE1B1E915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6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D7EC4-5B95-4278-BA6E-1EE1B1E91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D7EC4-5B95-4278-BA6E-1EE1B1E915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7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D7EC4-5B95-4278-BA6E-1EE1B1E915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9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2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0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0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Household Modeling</a:t>
            </a:r>
            <a:br>
              <a:rPr lang="en-US" dirty="0" smtClean="0"/>
            </a:b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Enable_Vector_Migration</a:t>
            </a:r>
            <a:r>
              <a:rPr lang="en-US" dirty="0" smtClean="0"/>
              <a:t> = 1</a:t>
            </a:r>
          </a:p>
          <a:p>
            <a:r>
              <a:rPr lang="en-US" dirty="0" smtClean="0"/>
              <a:t>Local</a:t>
            </a:r>
          </a:p>
          <a:p>
            <a:pPr lvl="1"/>
            <a:r>
              <a:rPr lang="en-US" dirty="0" err="1" smtClean="0"/>
              <a:t>Enable_Vector_Migration_Local</a:t>
            </a:r>
            <a:r>
              <a:rPr lang="en-US" dirty="0" smtClean="0"/>
              <a:t> = 1</a:t>
            </a:r>
          </a:p>
          <a:p>
            <a:pPr lvl="1"/>
            <a:r>
              <a:rPr lang="en-US" dirty="0" err="1" smtClean="0"/>
              <a:t>Vector_Migration_Filename_Local</a:t>
            </a:r>
            <a:r>
              <a:rPr lang="en-US" dirty="0" smtClean="0"/>
              <a:t> is new</a:t>
            </a:r>
          </a:p>
          <a:p>
            <a:pPr lvl="1"/>
            <a:r>
              <a:rPr lang="en-US" dirty="0" err="1" smtClean="0"/>
              <a:t>x_Vector_Migration</a:t>
            </a:r>
            <a:r>
              <a:rPr lang="en-US" dirty="0" err="1"/>
              <a:t>_Local</a:t>
            </a:r>
            <a:r>
              <a:rPr lang="en-US" dirty="0" smtClean="0"/>
              <a:t> is new</a:t>
            </a:r>
          </a:p>
          <a:p>
            <a:r>
              <a:rPr lang="en-US" dirty="0" smtClean="0"/>
              <a:t>Regional</a:t>
            </a:r>
          </a:p>
          <a:p>
            <a:pPr lvl="1"/>
            <a:r>
              <a:rPr lang="en-US" dirty="0" err="1" smtClean="0"/>
              <a:t>Enable_Vector_Migration_Regional</a:t>
            </a:r>
            <a:r>
              <a:rPr lang="en-US" dirty="0" smtClean="0"/>
              <a:t> = 1</a:t>
            </a:r>
          </a:p>
          <a:p>
            <a:pPr lvl="1"/>
            <a:r>
              <a:rPr lang="en-US" dirty="0" err="1" smtClean="0"/>
              <a:t>Vector_Migration_Filename_Regional</a:t>
            </a:r>
            <a:r>
              <a:rPr lang="en-US" dirty="0" smtClean="0"/>
              <a:t> </a:t>
            </a:r>
            <a:r>
              <a:rPr lang="en-US" dirty="0"/>
              <a:t>is new</a:t>
            </a:r>
          </a:p>
          <a:p>
            <a:pPr lvl="1"/>
            <a:r>
              <a:rPr lang="en-US" dirty="0" err="1" smtClean="0"/>
              <a:t>x_Vector_Migration_Regional</a:t>
            </a:r>
            <a:r>
              <a:rPr lang="en-US" dirty="0" smtClean="0"/>
              <a:t> </a:t>
            </a:r>
            <a:r>
              <a:rPr lang="en-US" dirty="0"/>
              <a:t>is new</a:t>
            </a:r>
          </a:p>
          <a:p>
            <a:r>
              <a:rPr lang="en-US" dirty="0" smtClean="0"/>
              <a:t>Modifiers</a:t>
            </a:r>
          </a:p>
          <a:p>
            <a:pPr lvl="1"/>
            <a:r>
              <a:rPr lang="en-US" dirty="0" err="1" smtClean="0"/>
              <a:t>Vector_Migration_Modifier_Equation</a:t>
            </a:r>
            <a:endParaRPr lang="en-US" dirty="0" smtClean="0"/>
          </a:p>
          <a:p>
            <a:pPr lvl="1"/>
            <a:r>
              <a:rPr lang="en-US" dirty="0" err="1"/>
              <a:t>Vector_Migration_Food_Modifier</a:t>
            </a:r>
            <a:endParaRPr lang="en-US" dirty="0"/>
          </a:p>
          <a:p>
            <a:pPr lvl="1"/>
            <a:r>
              <a:rPr lang="en-US" dirty="0" err="1" smtClean="0"/>
              <a:t>Vector_Migration_Habitat_Modifier</a:t>
            </a:r>
            <a:endParaRPr lang="en-US" dirty="0"/>
          </a:p>
          <a:p>
            <a:pPr lvl="1"/>
            <a:r>
              <a:rPr lang="en-US" dirty="0" err="1" smtClean="0"/>
              <a:t>Vector_Migration_Stay_Put_Modifier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err="1" smtClean="0"/>
              <a:t>Enable_Vector_Migration_Human</a:t>
            </a:r>
            <a:endParaRPr lang="en-US" dirty="0" smtClean="0"/>
          </a:p>
          <a:p>
            <a:pPr lvl="1"/>
            <a:r>
              <a:rPr lang="en-US" dirty="0" err="1" smtClean="0"/>
              <a:t>Enable_Vector_Migration_Wind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Enable_Vector_Mortality</a:t>
            </a:r>
            <a:r>
              <a:rPr lang="en-US" dirty="0" smtClean="0"/>
              <a:t> is new</a:t>
            </a:r>
          </a:p>
        </p:txBody>
      </p:sp>
    </p:spTree>
    <p:extLst>
      <p:ext uri="{BB962C8B-B14F-4D97-AF65-F5344CB8AC3E}">
        <p14:creationId xmlns:p14="http://schemas.microsoft.com/office/powerpoint/2010/main" val="3862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competition between species</a:t>
            </a:r>
          </a:p>
          <a:p>
            <a:r>
              <a:rPr lang="en-US" dirty="0" smtClean="0"/>
              <a:t>Current parameters allow for control of the size of the habitat per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295400"/>
            <a:ext cx="7924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3124200" y="2209800"/>
            <a:ext cx="1676400" cy="1447800"/>
            <a:chOff x="1981200" y="2514600"/>
            <a:chExt cx="1676400" cy="1447800"/>
          </a:xfrm>
        </p:grpSpPr>
        <p:sp>
          <p:nvSpPr>
            <p:cNvPr id="6" name="Rectangle 5"/>
            <p:cNvSpPr/>
            <p:nvPr/>
          </p:nvSpPr>
          <p:spPr>
            <a:xfrm>
              <a:off x="1981200" y="2514600"/>
              <a:ext cx="1676400" cy="14478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95500" y="2900866"/>
              <a:ext cx="1447800" cy="228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TEMPORARY_RAINFALL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95500" y="3129466"/>
              <a:ext cx="1447800" cy="228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WATER_VEGETATION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95500" y="3358066"/>
              <a:ext cx="1447800" cy="228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TEMPORARY_RAINFALL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19300" y="2523067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V</a:t>
              </a:r>
              <a:r>
                <a:rPr lang="en-US" dirty="0" err="1" smtClean="0">
                  <a:solidFill>
                    <a:schemeClr val="bg1"/>
                  </a:solidFill>
                </a:rPr>
                <a:t>ectorHabitats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095500" y="3581400"/>
              <a:ext cx="1447800" cy="228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HUMAN_POPULATION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90135" y="129540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Node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48400" y="2209800"/>
            <a:ext cx="1981200" cy="1219200"/>
            <a:chOff x="2438400" y="3344333"/>
            <a:chExt cx="1981200" cy="1219200"/>
          </a:xfrm>
        </p:grpSpPr>
        <p:sp>
          <p:nvSpPr>
            <p:cNvPr id="11" name="Rectangle 10"/>
            <p:cNvSpPr/>
            <p:nvPr/>
          </p:nvSpPr>
          <p:spPr>
            <a:xfrm>
              <a:off x="2438400" y="3344333"/>
              <a:ext cx="1981200" cy="12192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76500" y="3352800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VectorPopulations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24150" y="37539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arabiensis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4150" y="39825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funestus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24150" y="42111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gambiae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Diamond 39"/>
          <p:cNvSpPr/>
          <p:nvPr/>
        </p:nvSpPr>
        <p:spPr>
          <a:xfrm>
            <a:off x="6248400" y="26575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>
            <a:off x="6248400" y="28956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amond 41"/>
          <p:cNvSpPr/>
          <p:nvPr/>
        </p:nvSpPr>
        <p:spPr>
          <a:xfrm>
            <a:off x="6248400" y="31242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/>
          <p:cNvSpPr/>
          <p:nvPr/>
        </p:nvSpPr>
        <p:spPr>
          <a:xfrm>
            <a:off x="4648200" y="26575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/>
          <p:cNvSpPr/>
          <p:nvPr/>
        </p:nvSpPr>
        <p:spPr>
          <a:xfrm>
            <a:off x="4648200" y="28956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/>
          <p:cNvSpPr/>
          <p:nvPr/>
        </p:nvSpPr>
        <p:spPr>
          <a:xfrm>
            <a:off x="4648200" y="31242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0" idx="1"/>
            <a:endCxn id="43" idx="3"/>
          </p:cNvCxnSpPr>
          <p:nvPr/>
        </p:nvCxnSpPr>
        <p:spPr>
          <a:xfrm flipH="1">
            <a:off x="4953000" y="27337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1" idx="1"/>
            <a:endCxn id="44" idx="3"/>
          </p:cNvCxnSpPr>
          <p:nvPr/>
        </p:nvCxnSpPr>
        <p:spPr>
          <a:xfrm flipH="1">
            <a:off x="4953000" y="29718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2" idx="1"/>
            <a:endCxn id="45" idx="3"/>
          </p:cNvCxnSpPr>
          <p:nvPr/>
        </p:nvCxnSpPr>
        <p:spPr>
          <a:xfrm flipH="1">
            <a:off x="4953000" y="32004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Diamond 118"/>
          <p:cNvSpPr/>
          <p:nvPr/>
        </p:nvSpPr>
        <p:spPr>
          <a:xfrm>
            <a:off x="4648200" y="33528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Elbow Connector 120"/>
          <p:cNvCxnSpPr>
            <a:stCxn id="42" idx="1"/>
            <a:endCxn id="119" idx="3"/>
          </p:cNvCxnSpPr>
          <p:nvPr/>
        </p:nvCxnSpPr>
        <p:spPr>
          <a:xfrm rot="10800000" flipV="1">
            <a:off x="4953000" y="3200400"/>
            <a:ext cx="1295400" cy="22860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914400" y="4343400"/>
            <a:ext cx="7924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124200" y="5181600"/>
            <a:ext cx="1676400" cy="1447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238500" y="5796466"/>
            <a:ext cx="1447800" cy="228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TEMPORARY_RAINFALL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238500" y="6025066"/>
            <a:ext cx="1447800" cy="228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WATER_VEGETATION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38500" y="6253666"/>
            <a:ext cx="1447800" cy="228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TEMPORARY_RAINFALL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162300" y="519006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ectorHabitats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238500" y="5562600"/>
            <a:ext cx="1447800" cy="228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HUMAN_POPULATION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135" y="434340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Node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248400" y="5410200"/>
            <a:ext cx="1981200" cy="1219200"/>
            <a:chOff x="2438400" y="3344333"/>
            <a:chExt cx="1981200" cy="1219200"/>
          </a:xfrm>
        </p:grpSpPr>
        <p:sp>
          <p:nvSpPr>
            <p:cNvPr id="94" name="Rectangle 93"/>
            <p:cNvSpPr/>
            <p:nvPr/>
          </p:nvSpPr>
          <p:spPr>
            <a:xfrm>
              <a:off x="2438400" y="3344333"/>
              <a:ext cx="1981200" cy="12192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476500" y="3352800"/>
              <a:ext cx="19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VectorPopulations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24150" y="37539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gambiae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24150" y="39825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funestus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724150" y="4211133"/>
              <a:ext cx="1447800" cy="228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arabiensis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219200" y="5943600"/>
            <a:ext cx="18439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max_larval_capcity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= </a:t>
            </a:r>
            <a:r>
              <a:rPr lang="en-US" sz="1000" dirty="0" err="1" smtClean="0">
                <a:solidFill>
                  <a:schemeClr val="bg1"/>
                </a:solidFill>
              </a:rPr>
              <a:t>LarvalHabitatMultiplier</a:t>
            </a:r>
            <a:r>
              <a:rPr lang="en-US" sz="1200" dirty="0" smtClean="0">
                <a:solidFill>
                  <a:schemeClr val="bg1"/>
                </a:solidFill>
              </a:rPr>
              <a:t>[ </a:t>
            </a:r>
            <a:r>
              <a:rPr lang="en-US" sz="1200" dirty="0" err="1" smtClean="0">
                <a:solidFill>
                  <a:schemeClr val="bg1"/>
                </a:solidFill>
              </a:rPr>
              <a:t>vht</a:t>
            </a:r>
            <a:r>
              <a:rPr lang="en-US" sz="1200" dirty="0" smtClean="0">
                <a:solidFill>
                  <a:schemeClr val="bg1"/>
                </a:solidFill>
              </a:rPr>
              <a:t> ]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5" name="Diamond 84"/>
          <p:cNvSpPr/>
          <p:nvPr/>
        </p:nvSpPr>
        <p:spPr>
          <a:xfrm>
            <a:off x="6248400" y="58579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Diamond 85"/>
          <p:cNvSpPr/>
          <p:nvPr/>
        </p:nvSpPr>
        <p:spPr>
          <a:xfrm>
            <a:off x="6248400" y="60960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iamond 86"/>
          <p:cNvSpPr/>
          <p:nvPr/>
        </p:nvSpPr>
        <p:spPr>
          <a:xfrm>
            <a:off x="6248400" y="6324600"/>
            <a:ext cx="304800" cy="1524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iamond 87"/>
          <p:cNvSpPr/>
          <p:nvPr/>
        </p:nvSpPr>
        <p:spPr>
          <a:xfrm>
            <a:off x="4648200" y="58579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4648200" y="60960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Diamond 89"/>
          <p:cNvSpPr/>
          <p:nvPr/>
        </p:nvSpPr>
        <p:spPr>
          <a:xfrm>
            <a:off x="4648200" y="63246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85" idx="1"/>
            <a:endCxn id="88" idx="3"/>
          </p:cNvCxnSpPr>
          <p:nvPr/>
        </p:nvCxnSpPr>
        <p:spPr>
          <a:xfrm flipH="1">
            <a:off x="4953000" y="59341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6" idx="1"/>
            <a:endCxn id="89" idx="3"/>
          </p:cNvCxnSpPr>
          <p:nvPr/>
        </p:nvCxnSpPr>
        <p:spPr>
          <a:xfrm flipH="1">
            <a:off x="4953000" y="61722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7" idx="1"/>
            <a:endCxn id="90" idx="3"/>
          </p:cNvCxnSpPr>
          <p:nvPr/>
        </p:nvCxnSpPr>
        <p:spPr>
          <a:xfrm flipH="1">
            <a:off x="4953000" y="6400800"/>
            <a:ext cx="12954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Diamond 117"/>
          <p:cNvSpPr/>
          <p:nvPr/>
        </p:nvSpPr>
        <p:spPr>
          <a:xfrm>
            <a:off x="4648200" y="5638800"/>
            <a:ext cx="304800" cy="152400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Elbow Connector 121"/>
          <p:cNvCxnSpPr>
            <a:stCxn id="85" idx="1"/>
            <a:endCxn id="118" idx="3"/>
          </p:cNvCxnSpPr>
          <p:nvPr/>
        </p:nvCxnSpPr>
        <p:spPr>
          <a:xfrm rot="10800000">
            <a:off x="4953000" y="5715000"/>
            <a:ext cx="1295400" cy="219100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Habitats</a:t>
            </a:r>
            <a:endParaRPr lang="en-US" dirty="0"/>
          </a:p>
        </p:txBody>
      </p:sp>
      <p:cxnSp>
        <p:nvCxnSpPr>
          <p:cNvPr id="105" name="Elbow Connector 104"/>
          <p:cNvCxnSpPr>
            <a:stCxn id="15" idx="3"/>
            <a:endCxn id="96" idx="3"/>
          </p:cNvCxnSpPr>
          <p:nvPr/>
        </p:nvCxnSpPr>
        <p:spPr>
          <a:xfrm>
            <a:off x="7981950" y="3190900"/>
            <a:ext cx="12700" cy="2743200"/>
          </a:xfrm>
          <a:prstGeom prst="bentConnector3">
            <a:avLst>
              <a:gd name="adj1" fmla="val 3528000"/>
            </a:avLst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4" idx="3"/>
            <a:endCxn id="97" idx="3"/>
          </p:cNvCxnSpPr>
          <p:nvPr/>
        </p:nvCxnSpPr>
        <p:spPr>
          <a:xfrm>
            <a:off x="7981950" y="2962300"/>
            <a:ext cx="12700" cy="3200400"/>
          </a:xfrm>
          <a:prstGeom prst="bentConnector3">
            <a:avLst>
              <a:gd name="adj1" fmla="val 4622394"/>
            </a:avLst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13" idx="3"/>
            <a:endCxn id="98" idx="3"/>
          </p:cNvCxnSpPr>
          <p:nvPr/>
        </p:nvCxnSpPr>
        <p:spPr>
          <a:xfrm>
            <a:off x="7981950" y="2733700"/>
            <a:ext cx="12700" cy="3657600"/>
          </a:xfrm>
          <a:prstGeom prst="bentConnector3">
            <a:avLst>
              <a:gd name="adj1" fmla="val 5601598"/>
            </a:avLst>
          </a:prstGeom>
          <a:ln w="381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985473" y="3854509"/>
            <a:ext cx="2444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 </a:t>
            </a:r>
            <a:r>
              <a:rPr lang="en-US" sz="1000" dirty="0" err="1" smtClean="0"/>
              <a:t>Required_Habitat_Factor</a:t>
            </a:r>
            <a:r>
              <a:rPr lang="en-US" sz="1000" dirty="0" smtClean="0"/>
              <a:t>[ species ][ </a:t>
            </a:r>
            <a:r>
              <a:rPr lang="en-US" sz="1000" dirty="0" err="1" smtClean="0"/>
              <a:t>vht</a:t>
            </a:r>
            <a:r>
              <a:rPr lang="en-US" sz="1000" dirty="0" smtClean="0"/>
              <a:t> ] </a:t>
            </a:r>
            <a:br>
              <a:rPr lang="en-US" sz="1000" dirty="0" smtClean="0"/>
            </a:br>
            <a:r>
              <a:rPr lang="en-US" sz="1000" dirty="0" smtClean="0"/>
              <a:t>*  </a:t>
            </a:r>
            <a:r>
              <a:rPr lang="en-US" sz="1000" dirty="0" err="1" smtClean="0"/>
              <a:t>x_Temporary_Larval_Habitat</a:t>
            </a:r>
            <a:endParaRPr lang="en-US" sz="1000" dirty="0" smtClean="0"/>
          </a:p>
        </p:txBody>
      </p:sp>
      <p:sp>
        <p:nvSpPr>
          <p:cNvPr id="130" name="TextBox 129"/>
          <p:cNvSpPr txBox="1"/>
          <p:nvPr/>
        </p:nvSpPr>
        <p:spPr>
          <a:xfrm>
            <a:off x="1143000" y="2921913"/>
            <a:ext cx="18439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max_larval_capcity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= </a:t>
            </a:r>
            <a:r>
              <a:rPr lang="en-US" sz="1000" dirty="0" err="1" smtClean="0">
                <a:solidFill>
                  <a:schemeClr val="bg1"/>
                </a:solidFill>
              </a:rPr>
              <a:t>LarvalHabitatMultiplier</a:t>
            </a:r>
            <a:r>
              <a:rPr lang="en-US" sz="1200" dirty="0" smtClean="0">
                <a:solidFill>
                  <a:schemeClr val="bg1"/>
                </a:solidFill>
              </a:rPr>
              <a:t>[ </a:t>
            </a:r>
            <a:r>
              <a:rPr lang="en-US" sz="1200" dirty="0" err="1" smtClean="0">
                <a:solidFill>
                  <a:schemeClr val="bg1"/>
                </a:solidFill>
              </a:rPr>
              <a:t>vht</a:t>
            </a:r>
            <a:r>
              <a:rPr lang="en-US" sz="1200" dirty="0" smtClean="0">
                <a:solidFill>
                  <a:schemeClr val="bg1"/>
                </a:solidFill>
              </a:rPr>
              <a:t> ]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2" name="Straight Arrow Connector 131"/>
          <p:cNvCxnSpPr>
            <a:stCxn id="129" idx="0"/>
            <a:endCxn id="130" idx="2"/>
          </p:cNvCxnSpPr>
          <p:nvPr/>
        </p:nvCxnSpPr>
        <p:spPr>
          <a:xfrm flipH="1" flipV="1">
            <a:off x="2064983" y="3352800"/>
            <a:ext cx="142940" cy="50170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/>
          <p:cNvSpPr/>
          <p:nvPr/>
        </p:nvSpPr>
        <p:spPr>
          <a:xfrm>
            <a:off x="258373" y="4047067"/>
            <a:ext cx="1451894" cy="2506133"/>
          </a:xfrm>
          <a:custGeom>
            <a:avLst/>
            <a:gdLst>
              <a:gd name="connsiteX0" fmla="*/ 715294 w 1451894"/>
              <a:gd name="connsiteY0" fmla="*/ 0 h 2370113"/>
              <a:gd name="connsiteX1" fmla="*/ 37960 w 1451894"/>
              <a:gd name="connsiteY1" fmla="*/ 1075266 h 2370113"/>
              <a:gd name="connsiteX2" fmla="*/ 232694 w 1451894"/>
              <a:gd name="connsiteY2" fmla="*/ 2302933 h 2370113"/>
              <a:gd name="connsiteX3" fmla="*/ 1451894 w 1451894"/>
              <a:gd name="connsiteY3" fmla="*/ 2218266 h 237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1894" h="2370113">
                <a:moveTo>
                  <a:pt x="715294" y="0"/>
                </a:moveTo>
                <a:cubicBezTo>
                  <a:pt x="416843" y="345722"/>
                  <a:pt x="118393" y="691444"/>
                  <a:pt x="37960" y="1075266"/>
                </a:cubicBezTo>
                <a:cubicBezTo>
                  <a:pt x="-42473" y="1459088"/>
                  <a:pt x="-2962" y="2112433"/>
                  <a:pt x="232694" y="2302933"/>
                </a:cubicBezTo>
                <a:cubicBezTo>
                  <a:pt x="468350" y="2493433"/>
                  <a:pt x="1451894" y="2218266"/>
                  <a:pt x="1451894" y="221826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6603242" y="556736"/>
            <a:ext cx="23241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The node technically owns the </a:t>
            </a:r>
            <a:r>
              <a:rPr lang="en-US" sz="1000" i="1" dirty="0" err="1" smtClean="0"/>
              <a:t>VectorHabitats</a:t>
            </a:r>
            <a:r>
              <a:rPr lang="en-US" sz="1000" i="1" dirty="0" smtClean="0"/>
              <a:t>, but each </a:t>
            </a:r>
            <a:r>
              <a:rPr lang="en-US" sz="1000" i="1" dirty="0" err="1" smtClean="0"/>
              <a:t>VectorPopulation</a:t>
            </a:r>
            <a:r>
              <a:rPr lang="en-US" sz="1000" i="1" dirty="0" smtClean="0"/>
              <a:t> has pointers to the ones it is using.  Notice: </a:t>
            </a:r>
          </a:p>
          <a:p>
            <a:pPr marL="228600" indent="-228600">
              <a:buAutoNum type="arabicParenR"/>
            </a:pPr>
            <a:r>
              <a:rPr lang="en-US" sz="1000" i="1" dirty="0" smtClean="0"/>
              <a:t>a node can have more than one habitat type; </a:t>
            </a:r>
          </a:p>
          <a:p>
            <a:pPr marL="228600" indent="-228600">
              <a:buAutoNum type="arabicParenR"/>
            </a:pPr>
            <a:r>
              <a:rPr lang="en-US" sz="1000" i="1" dirty="0" smtClean="0"/>
              <a:t>VP’s use only the habitats they are associated with.</a:t>
            </a:r>
          </a:p>
          <a:p>
            <a:r>
              <a:rPr lang="en-US" sz="1000" i="1" dirty="0" smtClean="0"/>
              <a:t>Hence, no competition for habitat. </a:t>
            </a:r>
            <a:endParaRPr lang="en-US" sz="1000" i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04800" y="802719"/>
            <a:ext cx="2362200" cy="20928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The size of the habitat can be controlled for each habitat and species on each node.  Notice:</a:t>
            </a:r>
          </a:p>
          <a:p>
            <a:pPr marL="228600" indent="-228600">
              <a:buAutoNum type="arabicParenR"/>
            </a:pPr>
            <a:r>
              <a:rPr lang="en-US" sz="1000" i="1" dirty="0" err="1" smtClean="0"/>
              <a:t>x_Temporary_Larval_Habitat</a:t>
            </a:r>
            <a:r>
              <a:rPr lang="en-US" sz="1000" i="1" dirty="0" smtClean="0"/>
              <a:t> affects all habitats; </a:t>
            </a:r>
          </a:p>
          <a:p>
            <a:pPr marL="228600" indent="-228600">
              <a:buAutoNum type="arabicParenR"/>
            </a:pPr>
            <a:r>
              <a:rPr lang="en-US" sz="1000" i="1" dirty="0" err="1" smtClean="0"/>
              <a:t>Required_Habitat_Factor</a:t>
            </a:r>
            <a:r>
              <a:rPr lang="en-US" sz="1000" i="1" dirty="0" smtClean="0"/>
              <a:t>  controls the size per species and habitat type; </a:t>
            </a:r>
          </a:p>
          <a:p>
            <a:pPr marL="228600" indent="-228600">
              <a:buAutoNum type="arabicParenR"/>
            </a:pPr>
            <a:r>
              <a:rPr lang="en-US" sz="1000" i="1" dirty="0" err="1" smtClean="0"/>
              <a:t>LarvalHabitatMultiplier</a:t>
            </a:r>
            <a:r>
              <a:rPr lang="en-US" sz="1000" i="1" dirty="0" smtClean="0"/>
              <a:t> (in the demographics) allows one to apply multiplier for each node and habitat type. </a:t>
            </a:r>
          </a:p>
          <a:p>
            <a:r>
              <a:rPr lang="en-US" sz="1000" i="1" dirty="0" smtClean="0"/>
              <a:t>Hence, we do not need to change anything.</a:t>
            </a:r>
            <a:endParaRPr lang="en-US" sz="1000" i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5791200" y="3515955"/>
            <a:ext cx="23241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When vectors migrate, they go to the VP of the same species.  Hence, they will only be impacted by the </a:t>
            </a:r>
            <a:r>
              <a:rPr lang="en-US" sz="1000" i="1" dirty="0"/>
              <a:t>h</a:t>
            </a:r>
            <a:r>
              <a:rPr lang="en-US" sz="1000" i="1" dirty="0" smtClean="0"/>
              <a:t>abitat  associated with that VP.  No habitat competition.</a:t>
            </a:r>
            <a:endParaRPr lang="en-US" sz="1000" i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3623387" y="3762176"/>
            <a:ext cx="19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HUMAN_POPULATION just used to illustrate that a species can be associated with more than one habitat type.</a:t>
            </a:r>
            <a:endParaRPr lang="en-US" sz="800" dirty="0"/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4114800" y="3505200"/>
            <a:ext cx="76200" cy="2569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890135" y="4786526"/>
            <a:ext cx="295275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“species” : { “</a:t>
            </a:r>
            <a:r>
              <a:rPr lang="en-US" sz="1000" i="1" dirty="0" err="1" smtClean="0"/>
              <a:t>Habitat_Type</a:t>
            </a:r>
            <a:r>
              <a:rPr lang="en-US" sz="1000" i="1" dirty="0" smtClean="0"/>
              <a:t>” : [ ] } controls what habitats are created for each VP.  VP is responsible for creating the habitats.  It just adds them to the Node.</a:t>
            </a:r>
            <a:endParaRPr lang="en-US" sz="1000" i="1" dirty="0"/>
          </a:p>
        </p:txBody>
      </p:sp>
      <p:sp>
        <p:nvSpPr>
          <p:cNvPr id="148" name="TextBox 147"/>
          <p:cNvSpPr txBox="1"/>
          <p:nvPr/>
        </p:nvSpPr>
        <p:spPr>
          <a:xfrm rot="5400000">
            <a:off x="8283831" y="4008760"/>
            <a:ext cx="12353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Vector Migration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50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</a:t>
            </a:r>
            <a:br>
              <a:rPr lang="en-US" dirty="0" smtClean="0"/>
            </a:br>
            <a:r>
              <a:rPr lang="en-US" dirty="0" smtClean="0"/>
              <a:t>Population vs Migration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400"/>
            <a:ext cx="919076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1828800"/>
            <a:ext cx="372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x_Vector_Migration_Local</a:t>
            </a:r>
            <a:r>
              <a:rPr lang="en-US" dirty="0"/>
              <a:t>" : </a:t>
            </a:r>
            <a:r>
              <a:rPr lang="en-US" dirty="0" smtClean="0"/>
              <a:t>0.1,</a:t>
            </a:r>
          </a:p>
          <a:p>
            <a:r>
              <a:rPr lang="en-US" dirty="0"/>
              <a:t>"</a:t>
            </a:r>
            <a:r>
              <a:rPr lang="en-US" dirty="0" err="1"/>
              <a:t>x_Vector_Migration_Regional</a:t>
            </a:r>
            <a:r>
              <a:rPr lang="en-US" dirty="0"/>
              <a:t>" : </a:t>
            </a:r>
            <a:r>
              <a:rPr lang="en-US" dirty="0" smtClean="0"/>
              <a:t>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</a:t>
            </a:r>
            <a:br>
              <a:rPr lang="en-US" dirty="0" smtClean="0"/>
            </a:br>
            <a:r>
              <a:rPr lang="en-US" dirty="0" smtClean="0"/>
              <a:t>Population vs Migration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118"/>
            <a:ext cx="9144000" cy="536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1828800"/>
            <a:ext cx="372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x_Vector_Migration_Local</a:t>
            </a:r>
            <a:r>
              <a:rPr lang="en-US" dirty="0"/>
              <a:t>" : </a:t>
            </a:r>
            <a:r>
              <a:rPr lang="en-US" dirty="0" smtClean="0"/>
              <a:t>0.5,</a:t>
            </a:r>
          </a:p>
          <a:p>
            <a:r>
              <a:rPr lang="en-US" dirty="0"/>
              <a:t>"</a:t>
            </a:r>
            <a:r>
              <a:rPr lang="en-US" dirty="0" err="1"/>
              <a:t>x_Vector_Migration_Regional</a:t>
            </a:r>
            <a:r>
              <a:rPr lang="en-US" dirty="0"/>
              <a:t>" : 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80227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Notice that population in corners (1, 5, 25, 21 ) declines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4422475"/>
            <a:ext cx="51054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factors increased the vector migration and the impact can be seen in the vector population of the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5x5 Grid of Households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2743200" y="4343400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Vectors: 100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432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27432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9</a:t>
            </a:r>
            <a:endParaRPr lang="en-US" sz="1100" dirty="0" smtClean="0"/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3" name="Rectangle 32"/>
          <p:cNvSpPr/>
          <p:nvPr/>
        </p:nvSpPr>
        <p:spPr>
          <a:xfrm>
            <a:off x="27432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10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0.5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57600" y="52578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11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200" b="1" dirty="0" smtClean="0">
                <a:solidFill>
                  <a:srgbClr val="FF0000"/>
                </a:solidFill>
              </a:rPr>
              <a:t>5.0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57600" y="43434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12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36576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45720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19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36576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15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4572000" y="52578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16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600" b="1" dirty="0" smtClean="0">
                <a:solidFill>
                  <a:schemeClr val="bg1"/>
                </a:solidFill>
              </a:rPr>
              <a:t>10.0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0" y="43434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17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200" b="1" dirty="0" smtClean="0">
                <a:solidFill>
                  <a:srgbClr val="FF0000"/>
                </a:solidFill>
              </a:rPr>
              <a:t>5.0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20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18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2" name="Rectangle 41"/>
          <p:cNvSpPr/>
          <p:nvPr/>
        </p:nvSpPr>
        <p:spPr>
          <a:xfrm>
            <a:off x="3657600" y="2514600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14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Vectors: 100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720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20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4" name="Rectangle 43"/>
          <p:cNvSpPr/>
          <p:nvPr/>
        </p:nvSpPr>
        <p:spPr>
          <a:xfrm>
            <a:off x="54864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25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5" name="Rectangle 44"/>
          <p:cNvSpPr/>
          <p:nvPr/>
        </p:nvSpPr>
        <p:spPr>
          <a:xfrm>
            <a:off x="1828800" y="43434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6" name="Rectangle 45"/>
          <p:cNvSpPr/>
          <p:nvPr/>
        </p:nvSpPr>
        <p:spPr>
          <a:xfrm>
            <a:off x="18288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7" name="Rectangle 46"/>
          <p:cNvSpPr/>
          <p:nvPr/>
        </p:nvSpPr>
        <p:spPr>
          <a:xfrm>
            <a:off x="18288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0.5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288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LHM</a:t>
            </a:r>
            <a:r>
              <a:rPr lang="en-US" sz="1100" dirty="0" smtClean="0">
                <a:solidFill>
                  <a:srgbClr val="92D050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0.5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86400" y="52578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21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600" b="1" dirty="0" smtClean="0">
                <a:solidFill>
                  <a:schemeClr val="bg1"/>
                </a:solidFill>
              </a:rPr>
              <a:t>10.0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486400" y="43434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22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600" b="1" dirty="0" smtClean="0">
                <a:solidFill>
                  <a:schemeClr val="bg1"/>
                </a:solidFill>
              </a:rPr>
              <a:t>10.0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86400" y="34290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LHM</a:t>
            </a:r>
            <a:r>
              <a:rPr lang="en-US" sz="1100" dirty="0">
                <a:solidFill>
                  <a:srgbClr val="92D050"/>
                </a:solidFill>
              </a:rPr>
              <a:t>: </a:t>
            </a:r>
            <a:r>
              <a:rPr lang="en-US" sz="1200" b="1" dirty="0" smtClean="0">
                <a:solidFill>
                  <a:srgbClr val="FF0000"/>
                </a:solidFill>
              </a:rPr>
              <a:t>5.0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24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53" name="Rectangle 52"/>
          <p:cNvSpPr/>
          <p:nvPr/>
        </p:nvSpPr>
        <p:spPr>
          <a:xfrm>
            <a:off x="1828800" y="52578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8001000" y="3200162"/>
            <a:ext cx="87876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41-400</a:t>
            </a:r>
          </a:p>
          <a:p>
            <a:r>
              <a:rPr lang="en-US" sz="1400" dirty="0" smtClean="0"/>
              <a:t>35-450</a:t>
            </a:r>
          </a:p>
          <a:p>
            <a:r>
              <a:rPr lang="en-US" sz="1400" dirty="0" smtClean="0"/>
              <a:t>46-600</a:t>
            </a:r>
          </a:p>
          <a:p>
            <a:r>
              <a:rPr lang="en-US" sz="1400" dirty="0" smtClean="0"/>
              <a:t>30-900</a:t>
            </a:r>
          </a:p>
          <a:p>
            <a:r>
              <a:rPr lang="en-US" sz="1400" dirty="0" smtClean="0"/>
              <a:t>25- 1200</a:t>
            </a:r>
          </a:p>
          <a:p>
            <a:r>
              <a:rPr lang="en-US" sz="1400" u="sng" dirty="0" smtClean="0"/>
              <a:t>0-1000</a:t>
            </a:r>
          </a:p>
          <a:p>
            <a:r>
              <a:rPr lang="en-US" sz="1400" dirty="0" smtClean="0"/>
              <a:t>177-4550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03839" y="5257800"/>
            <a:ext cx="925762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26</a:t>
            </a:r>
          </a:p>
          <a:p>
            <a:pPr algn="ctr"/>
            <a:r>
              <a:rPr lang="en-US" sz="1100" dirty="0" smtClean="0"/>
              <a:t>People: 0</a:t>
            </a:r>
          </a:p>
          <a:p>
            <a:pPr algn="ctr"/>
            <a:r>
              <a:rPr lang="en-US" sz="1100" dirty="0" smtClean="0"/>
              <a:t>Vectors: 1000</a:t>
            </a:r>
            <a:endParaRPr lang="en-US" sz="1100" dirty="0"/>
          </a:p>
        </p:txBody>
      </p:sp>
      <p:sp>
        <p:nvSpPr>
          <p:cNvPr id="56" name="Left Brace 55"/>
          <p:cNvSpPr/>
          <p:nvPr/>
        </p:nvSpPr>
        <p:spPr>
          <a:xfrm flipH="1">
            <a:off x="6477000" y="3437356"/>
            <a:ext cx="228600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705600" y="3528536"/>
            <a:ext cx="9492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0.005 </a:t>
            </a:r>
            <a:r>
              <a:rPr lang="en-US" sz="1400" dirty="0" err="1" smtClean="0"/>
              <a:t>deg</a:t>
            </a:r>
            <a:endParaRPr lang="en-US" sz="1400" dirty="0" smtClean="0"/>
          </a:p>
          <a:p>
            <a:r>
              <a:rPr lang="en-US" sz="1400" dirty="0" smtClean="0"/>
              <a:t>~1813 </a:t>
            </a:r>
            <a:r>
              <a:rPr lang="en-US" sz="1400" dirty="0" err="1" smtClean="0"/>
              <a:t>ft</a:t>
            </a:r>
            <a:endParaRPr lang="en-US" sz="1400" dirty="0" smtClean="0"/>
          </a:p>
          <a:p>
            <a:r>
              <a:rPr lang="en-US" sz="1400" dirty="0" smtClean="0"/>
              <a:t>~0.553 km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6200" y="2819399"/>
            <a:ext cx="16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 Human migration to nodes with zero people except Work Node.  That is, no people will go to nodes 7, 14, 16, 21, &amp; 22.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7134607" y="4876800"/>
            <a:ext cx="12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Node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6200" y="1321560"/>
            <a:ext cx="16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Humans use local migration to adjacent nodes.  For example, people in Node 4 can go to 3, 5, 10, 9, &amp; 8.  People in Node 1 can only go to 2 &amp; 6.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0" y="4368968"/>
            <a:ext cx="174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LarvalHabitatMultiplier</a:t>
            </a:r>
            <a:r>
              <a:rPr lang="en-US" sz="1200" dirty="0" smtClean="0">
                <a:solidFill>
                  <a:srgbClr val="FF0000"/>
                </a:solidFill>
              </a:rPr>
              <a:t> (LHM) is needed to really increase the number of vectors in a node.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76400" y="4953000"/>
            <a:ext cx="22098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676400" y="4953000"/>
            <a:ext cx="2971800" cy="990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676400" y="3352800"/>
            <a:ext cx="381000" cy="17086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654"/>
            <a:ext cx="9144000" cy="5148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LarvalHabitatMultiplier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1828800"/>
            <a:ext cx="372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x_Vector_Migration_Local</a:t>
            </a:r>
            <a:r>
              <a:rPr lang="en-US" dirty="0"/>
              <a:t>" : </a:t>
            </a:r>
            <a:r>
              <a:rPr lang="en-US" dirty="0" smtClean="0"/>
              <a:t>0.5,</a:t>
            </a:r>
          </a:p>
          <a:p>
            <a:r>
              <a:rPr lang="en-US" dirty="0"/>
              <a:t>"</a:t>
            </a:r>
            <a:r>
              <a:rPr lang="en-US" dirty="0" err="1"/>
              <a:t>x_Vector_Migration_Regional</a:t>
            </a:r>
            <a:r>
              <a:rPr lang="en-US" dirty="0"/>
              <a:t>" : </a:t>
            </a:r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000071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Changed </a:t>
            </a:r>
            <a:r>
              <a:rPr lang="en-US" i="1" dirty="0" err="1"/>
              <a:t>LarvalHabitatMultiplier</a:t>
            </a:r>
            <a:endParaRPr lang="en-US" i="1" dirty="0" smtClean="0"/>
          </a:p>
          <a:p>
            <a:pPr marL="285750" indent="-285750">
              <a:buFontTx/>
              <a:buChar char="-"/>
            </a:pPr>
            <a:r>
              <a:rPr lang="en-US" i="1" dirty="0" smtClean="0"/>
              <a:t>10.0 – “Swamp” - 16, 21, 22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5.0 – Near “Swamp” - 11, 17, 23</a:t>
            </a:r>
          </a:p>
          <a:p>
            <a:pPr marL="285750" indent="-285750">
              <a:buFontTx/>
              <a:buChar char="-"/>
            </a:pPr>
            <a:r>
              <a:rPr lang="en-US" i="1" dirty="0" smtClean="0"/>
              <a:t>0.5 – Far from “Swamp” - 4, 5, 10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12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100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Modification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2895600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Food Modification modifies the rates to the different nodes based on the population.   This is an example using the initial </a:t>
            </a:r>
            <a:r>
              <a:rPr lang="en-US" dirty="0" err="1" smtClean="0"/>
              <a:t>popluation</a:t>
            </a:r>
            <a:r>
              <a:rPr lang="en-US" dirty="0" smtClean="0"/>
              <a:t> of each node with respect node 9.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1524000" y="4763363"/>
            <a:ext cx="304800" cy="11040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1200" y="5029200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Node 5 has 15 people.  This is at least 50% more than surrounding nodes.  Hence, it is significantly more likely for vectors to migrate from 9 to 5 because of the more abundance of food.</a:t>
            </a:r>
            <a:endParaRPr lang="en-US" sz="1400" i="1" dirty="0"/>
          </a:p>
        </p:txBody>
      </p:sp>
      <p:sp>
        <p:nvSpPr>
          <p:cNvPr id="7" name="TextBox 6"/>
          <p:cNvSpPr txBox="1"/>
          <p:nvPr/>
        </p:nvSpPr>
        <p:spPr>
          <a:xfrm rot="19657798">
            <a:off x="3590815" y="2987933"/>
            <a:ext cx="22765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OLD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595"/>
            <a:ext cx="9144000" cy="58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5181600" y="1676400"/>
            <a:ext cx="457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86600" y="1905000"/>
            <a:ext cx="457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38400" y="4800600"/>
            <a:ext cx="457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9800" y="184853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Need to understand why FM=0 is so different.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100" y="2819400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see the trend of nodes with more people getting more vectors the higher the Food Modifier value is.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14800" y="4648200"/>
            <a:ext cx="3048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00600" y="5486400"/>
            <a:ext cx="3048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19400" y="4114800"/>
            <a:ext cx="14478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351" y="304800"/>
            <a:ext cx="466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zero we want to ignore the food modification.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657798">
            <a:off x="3590815" y="2987933"/>
            <a:ext cx="22765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OLD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Vector Migration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4885"/>
            <a:ext cx="9144000" cy="5173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220087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we increase the Stay Put Modifier, we see nodes with more people having less vector migration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86200" y="3276600"/>
            <a:ext cx="228600" cy="1600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3810000"/>
            <a:ext cx="2819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Stay Put modifier controls how likely a vector will NOT migrate.  It is multiplied times the ratio of people in the node to the total people in the reachable nodes.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9657798">
            <a:off x="3590815" y="2987933"/>
            <a:ext cx="22765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OLD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Example Scenario</a:t>
            </a:r>
          </a:p>
          <a:p>
            <a:r>
              <a:rPr lang="en-US" dirty="0" smtClean="0"/>
              <a:t>Household Demographics – some kids, adults</a:t>
            </a:r>
          </a:p>
          <a:p>
            <a:r>
              <a:rPr lang="en-US" dirty="0" smtClean="0"/>
              <a:t>Human Migration</a:t>
            </a:r>
          </a:p>
          <a:p>
            <a:pPr lvl="1"/>
            <a:r>
              <a:rPr lang="en-US" dirty="0" smtClean="0"/>
              <a:t>Work Node</a:t>
            </a:r>
          </a:p>
          <a:p>
            <a:pPr lvl="1"/>
            <a:r>
              <a:rPr lang="en-US" dirty="0" smtClean="0"/>
              <a:t>Family Trips vs Men Only</a:t>
            </a:r>
          </a:p>
          <a:p>
            <a:r>
              <a:rPr lang="en-US" dirty="0" smtClean="0"/>
              <a:t>Vector Migration</a:t>
            </a:r>
          </a:p>
          <a:p>
            <a:pPr lvl="1"/>
            <a:r>
              <a:rPr lang="en-US" dirty="0" smtClean="0"/>
              <a:t>Migration Files</a:t>
            </a:r>
          </a:p>
          <a:p>
            <a:pPr lvl="1"/>
            <a:r>
              <a:rPr lang="en-US" dirty="0" err="1" smtClean="0"/>
              <a:t>VectorHabitat</a:t>
            </a:r>
            <a:endParaRPr lang="en-US" dirty="0" smtClean="0"/>
          </a:p>
          <a:p>
            <a:pPr lvl="1"/>
            <a:r>
              <a:rPr lang="en-US" dirty="0" err="1" smtClean="0"/>
              <a:t>LarvalHabitatMultiplier</a:t>
            </a:r>
            <a:endParaRPr lang="en-US" dirty="0" smtClean="0"/>
          </a:p>
          <a:p>
            <a:pPr lvl="1"/>
            <a:r>
              <a:rPr lang="en-US" dirty="0" smtClean="0"/>
              <a:t>Food Modifier</a:t>
            </a:r>
          </a:p>
          <a:p>
            <a:pPr lvl="1"/>
            <a:r>
              <a:rPr lang="en-US" dirty="0" smtClean="0"/>
              <a:t>Stay Put Modifier</a:t>
            </a:r>
          </a:p>
          <a:p>
            <a:r>
              <a:rPr lang="en-US" dirty="0" smtClean="0"/>
              <a:t>Interventions</a:t>
            </a:r>
          </a:p>
          <a:p>
            <a:pPr lvl="1"/>
            <a:r>
              <a:rPr lang="en-US" dirty="0" smtClean="0"/>
              <a:t>Target Near By Households</a:t>
            </a:r>
          </a:p>
          <a:p>
            <a:pPr lvl="1"/>
            <a:r>
              <a:rPr lang="en-US" dirty="0" smtClean="0"/>
              <a:t>Trigger Individual Migration</a:t>
            </a:r>
          </a:p>
          <a:p>
            <a:pPr lvl="1"/>
            <a:r>
              <a:rPr lang="en-US" dirty="0" smtClean="0"/>
              <a:t>Target Residents Only</a:t>
            </a:r>
          </a:p>
          <a:p>
            <a:r>
              <a:rPr lang="en-US" dirty="0" smtClean="0"/>
              <a:t>Multiple Villages</a:t>
            </a:r>
          </a:p>
          <a:p>
            <a:r>
              <a:rPr lang="en-US" dirty="0" smtClean="0"/>
              <a:t>Clinics</a:t>
            </a:r>
          </a:p>
          <a:p>
            <a:r>
              <a:rPr lang="en-US" dirty="0" smtClean="0"/>
              <a:t>New Households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Vector Population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563624"/>
            <a:ext cx="9163050" cy="529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1" y="25146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vector migration decreases but the average population is fairly constant.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657798">
            <a:off x="3590815" y="2987933"/>
            <a:ext cx="227658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OLD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92999" y="1295400"/>
            <a:ext cx="45272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"Get Vaccinated If Neighbor Infected",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NodeSetAll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Standard...Coordinator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NodeLevelHealthTriggeredIV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Target_Residents_Only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Trigger_Condition_String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VaccinateNeighbors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Actual_IndividualIntervention_Config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class":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AntimalarialDrug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Cost_To_Consumer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Dosing_Type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FullTreatmentParasiteDetect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Drug_Type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"Chloroquine",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Dont_Allow_Duplicates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3810000"/>
            <a:ext cx="35052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295400"/>
            <a:ext cx="48029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"Broadcast to Other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Households", 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NodeSetAll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Standard...Coordinator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NodeLevelHealthTriggeredIV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NewClinicalCase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Actual_IndividualIntervention_Config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BroadcastEventToOtherNodes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Event_Trigger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VaccinateNeighbors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Include_My_Node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Node_Selection_Type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"DISTANCE_AND_MIGRATION",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Max_Distance_To_Other_Nodes_Km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 </a:t>
            </a:r>
            <a:r>
              <a:rPr lang="en-US" dirty="0" smtClean="0"/>
              <a:t>Neighboring </a:t>
            </a:r>
            <a:r>
              <a:rPr lang="en-US" dirty="0"/>
              <a:t>H</a:t>
            </a:r>
            <a:r>
              <a:rPr lang="en-US" dirty="0" smtClean="0"/>
              <a:t>ouseholds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810000" y="3733800"/>
            <a:ext cx="36576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200" y="5257800"/>
            <a:ext cx="8469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Node_Selection_Type</a:t>
            </a:r>
            <a:r>
              <a:rPr lang="en-US" sz="1200" dirty="0" smtClean="0"/>
              <a:t> – Determines how nodes are selected when sending events to the individuals of other nodes.</a:t>
            </a:r>
          </a:p>
          <a:p>
            <a:r>
              <a:rPr lang="en-US" sz="1200" dirty="0" smtClean="0"/>
              <a:t>- DISTANCE_ONLY – Use only the </a:t>
            </a:r>
            <a:r>
              <a:rPr lang="en-US" sz="1200" dirty="0" err="1" smtClean="0"/>
              <a:t>Max_Distance_To_Other_Nodes_Km</a:t>
            </a:r>
            <a:endParaRPr lang="en-US" sz="1200" dirty="0" smtClean="0"/>
          </a:p>
          <a:p>
            <a:r>
              <a:rPr lang="en-US" sz="1200" dirty="0" smtClean="0"/>
              <a:t>- MIGRATION_NODES_ONLY – Use only the local and regional nodes that are reachable by the node</a:t>
            </a:r>
          </a:p>
          <a:p>
            <a:r>
              <a:rPr lang="en-US" sz="1200" dirty="0" smtClean="0"/>
              <a:t>- DISTANCE_AND_MIGRATION – Use first the distance metric and then reachable migration information</a:t>
            </a:r>
          </a:p>
          <a:p>
            <a:endParaRPr lang="en-US" sz="1200" dirty="0" smtClean="0"/>
          </a:p>
          <a:p>
            <a:r>
              <a:rPr lang="en-US" sz="1200" b="1" dirty="0" err="1" smtClean="0"/>
              <a:t>Include_My_Node</a:t>
            </a:r>
            <a:r>
              <a:rPr lang="en-US" sz="1200" dirty="0" smtClean="0"/>
              <a:t> – Determines if the event should be sent to individuals in the node that the event originated from.</a:t>
            </a:r>
          </a:p>
          <a:p>
            <a:endParaRPr lang="en-US" sz="1200" dirty="0"/>
          </a:p>
          <a:p>
            <a:r>
              <a:rPr lang="en-US" sz="1200" b="1" dirty="0" err="1" smtClean="0"/>
              <a:t>Max_Distance_To_Other_Nodes_Km</a:t>
            </a:r>
            <a:r>
              <a:rPr lang="en-US" sz="1200" dirty="0" smtClean="0"/>
              <a:t> – The great circle distance in kilometers from the center of originating node to the other nodes.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90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4038600"/>
            <a:ext cx="2590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Individual Migration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5493603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NodeID_To_Migrate_To</a:t>
            </a:r>
            <a:r>
              <a:rPr lang="en-US" sz="1200" dirty="0" smtClean="0"/>
              <a:t> – The ID of the node that the individual is to migrate to</a:t>
            </a:r>
          </a:p>
          <a:p>
            <a:r>
              <a:rPr lang="en-US" sz="1200" b="1" dirty="0" err="1" smtClean="0"/>
              <a:t>Duration_At_Node</a:t>
            </a:r>
            <a:r>
              <a:rPr lang="en-US" sz="1200" dirty="0" smtClean="0"/>
              <a:t> – The number of days the individual is to stay at the node before returning home.</a:t>
            </a:r>
          </a:p>
          <a:p>
            <a:r>
              <a:rPr lang="en-US" sz="1200" b="1" dirty="0" err="1" smtClean="0"/>
              <a:t>Is_Family_Trip</a:t>
            </a:r>
            <a:r>
              <a:rPr lang="en-US" sz="1200" dirty="0" smtClean="0"/>
              <a:t> – If true, the residents of the node will migrate to the node once everyone is home.  If false, the individual will migrate immediately.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28800"/>
            <a:ext cx="30796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: "Migrate to Node 5”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Node_List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1, 2, 3, 4, 6, 8, 9, 10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],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NodeSetNodeList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"Standard...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Coordinator",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Target_Residents_Only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Target_Demographic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"Everyone",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1.0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MigrateTo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NodeID_To_Migrate_To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5,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Duration_At_Node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50,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Is_Family_Trip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24400" y="3937900"/>
            <a:ext cx="2590800" cy="152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8600" y="1834783"/>
            <a:ext cx="45272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"Get Vaccinated If Neighbor Infected",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NodeSetAll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Standard...Coordinator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NodeLevelHealthTriggeredIV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Target_Residents_Only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Trigger_Condition_String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VaccinateNeighbors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Actual_IndividualIntervention_Config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class":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AntimalarialDrug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Cost_To_Consumer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Dosing_Type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FullTreatmentParasiteDetect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Drug_Type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"Chloroquine",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Dont_Allow_Duplicates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920" y="3505200"/>
            <a:ext cx="2590800" cy="152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828800"/>
            <a:ext cx="30796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: "Migrate to Node 5”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  <a:endParaRPr lang="en-US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Node_List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1, 2, 3, 4, 6, 8, 9, 10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],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NodeSetNodeList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"Standard...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Coordinator",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Target_Residents_Only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Target_Demographic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"Everyone",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1.0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MigrateTo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NodeID_To_Migrate_To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5,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Duration_At_Node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50,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Is_Family_Trip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Targeting Residents Only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89743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 smtClean="0"/>
              <a:t>Target_Residents_Only</a:t>
            </a:r>
            <a:r>
              <a:rPr lang="en-US" sz="900" dirty="0" smtClean="0"/>
              <a:t> – Allows interventions to be restricted to only the individuals that call the node home (i.e. started out in the node or were born there).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2438400" y="4724400"/>
            <a:ext cx="21947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Can be used in Standard Event Coordinator or NLHTIV</a:t>
            </a:r>
            <a:endParaRPr lang="en-US" sz="1050" i="1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346720" y="3657600"/>
            <a:ext cx="18906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3535780" y="4014100"/>
            <a:ext cx="1097379" cy="710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3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9200" y="5181600"/>
            <a:ext cx="2590800" cy="152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Dont_Allow_Duplicates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38600" y="1834783"/>
            <a:ext cx="45272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CampaignEvent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Event_Name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"Get Vaccinated If Neighbor Infected",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NodeSetAll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Event_Coordinator_Config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Standard...Coordinator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Demographic_Coverage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"class":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NodeLevelHealthTriggeredIV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Target_Residents_Only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1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Trigger_Condition_String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VaccinateNeighbors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Actual_IndividualIntervention_Config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{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class": "</a:t>
            </a:r>
            <a:r>
              <a:rPr lang="en-US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AntimalarialDrug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Cost_To_Consumer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10,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Dosing_Type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FullTreatmentParasiteDetect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Drug_Type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"Chloroquine",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Dont_Allow_Duplicates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942272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multiple neighbors could get infected, we need a way to keep individuals from getting multiple instances of an intervention.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9007"/>
            <a:ext cx="9144000" cy="489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36689" y="2133600"/>
            <a:ext cx="240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r>
              <a:rPr lang="en-US" dirty="0" smtClean="0"/>
              <a:t>- All 1.0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5458" y="1564750"/>
            <a:ext cx="142494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 Migration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2410599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People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779931"/>
            <a:ext cx="1489333" cy="16285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3470534" y="2779931"/>
            <a:ext cx="110866" cy="20206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3470534" y="2779931"/>
            <a:ext cx="574933" cy="11824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</p:cNvCxnSpPr>
          <p:nvPr/>
        </p:nvCxnSpPr>
        <p:spPr>
          <a:xfrm>
            <a:off x="3470534" y="2779931"/>
            <a:ext cx="2015866" cy="15634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70533" y="2779931"/>
            <a:ext cx="1787267" cy="11062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01826"/>
            <a:ext cx="9144000" cy="48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423" y="1564750"/>
            <a:ext cx="163301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 Migration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36689" y="2133600"/>
            <a:ext cx="240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r>
              <a:rPr lang="en-US" dirty="0" smtClean="0"/>
              <a:t>- All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5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" y="2057401"/>
            <a:ext cx="911223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0168" y="1568172"/>
            <a:ext cx="23955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Plus Regional Migration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36689" y="2133600"/>
            <a:ext cx="240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r>
              <a:rPr lang="en-US" dirty="0" smtClean="0"/>
              <a:t>- All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379" cy="481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0705" y="1568172"/>
            <a:ext cx="195444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Plus Food Modifier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36689" y="2133600"/>
            <a:ext cx="240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r>
              <a:rPr lang="en-US" dirty="0" smtClean="0"/>
              <a:t>- All 1.0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28599" y="2489190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 People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981200" y="2858522"/>
            <a:ext cx="1922333" cy="2551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3657600" y="2858522"/>
            <a:ext cx="245933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3903533" y="2858522"/>
            <a:ext cx="211267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3903533" y="2858522"/>
            <a:ext cx="1582867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03533" y="2858522"/>
            <a:ext cx="1354267" cy="2551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0148" y="2595265"/>
            <a:ext cx="13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People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1510705" y="2964597"/>
            <a:ext cx="470495" cy="46440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2"/>
          </p:cNvCxnSpPr>
          <p:nvPr/>
        </p:nvCxnSpPr>
        <p:spPr>
          <a:xfrm>
            <a:off x="1981200" y="2964597"/>
            <a:ext cx="1143000" cy="130260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36314" cy="48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4416" y="1568172"/>
            <a:ext cx="224702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Plus Stay Put Modifier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6689" y="2133600"/>
            <a:ext cx="240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r>
              <a:rPr lang="en-US" dirty="0" smtClean="0"/>
              <a:t>- All 1.0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28599" y="2489190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 People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81200" y="2858522"/>
            <a:ext cx="1922334" cy="27040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3657600" y="2858522"/>
            <a:ext cx="245933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903533" y="2858522"/>
            <a:ext cx="211267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3903533" y="2858522"/>
            <a:ext cx="1582867" cy="26302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03533" y="2858522"/>
            <a:ext cx="1354267" cy="2551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4948" y="2519065"/>
            <a:ext cx="13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People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1524000" y="2888397"/>
            <a:ext cx="762000" cy="2322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2286000" y="2888397"/>
            <a:ext cx="838200" cy="2322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5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5x5 Grid of Households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2743200" y="4343400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Vectors: 100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432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8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27432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9</a:t>
            </a:r>
            <a:endParaRPr lang="en-US" sz="1100" dirty="0" smtClean="0"/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3" name="Rectangle 32"/>
          <p:cNvSpPr/>
          <p:nvPr/>
        </p:nvSpPr>
        <p:spPr>
          <a:xfrm>
            <a:off x="27432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10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  <a:endParaRPr lang="en-US" sz="1100" dirty="0">
              <a:solidFill>
                <a:srgbClr val="92D05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57600" y="52578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11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57600" y="43434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12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>
          <a:xfrm>
            <a:off x="36576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13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7" name="Rectangle 36"/>
          <p:cNvSpPr/>
          <p:nvPr/>
        </p:nvSpPr>
        <p:spPr>
          <a:xfrm>
            <a:off x="45720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19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36576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15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39" name="Rectangle 38"/>
          <p:cNvSpPr/>
          <p:nvPr/>
        </p:nvSpPr>
        <p:spPr>
          <a:xfrm>
            <a:off x="4572000" y="52578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16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0" y="43434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17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20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18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2" name="Rectangle 41"/>
          <p:cNvSpPr/>
          <p:nvPr/>
        </p:nvSpPr>
        <p:spPr>
          <a:xfrm>
            <a:off x="3657600" y="2514600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14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Vectors: 100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720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20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4" name="Rectangle 43"/>
          <p:cNvSpPr/>
          <p:nvPr/>
        </p:nvSpPr>
        <p:spPr>
          <a:xfrm>
            <a:off x="54864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25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5" name="Rectangle 44"/>
          <p:cNvSpPr/>
          <p:nvPr/>
        </p:nvSpPr>
        <p:spPr>
          <a:xfrm>
            <a:off x="1828800" y="43434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6" name="Rectangle 45"/>
          <p:cNvSpPr/>
          <p:nvPr/>
        </p:nvSpPr>
        <p:spPr>
          <a:xfrm>
            <a:off x="1828800" y="34290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47" name="Rectangle 46"/>
          <p:cNvSpPr/>
          <p:nvPr/>
        </p:nvSpPr>
        <p:spPr>
          <a:xfrm>
            <a:off x="18288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4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  <a:endParaRPr lang="en-US" sz="1100" dirty="0">
              <a:solidFill>
                <a:srgbClr val="92D05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28800" y="16002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5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>
                <a:solidFill>
                  <a:srgbClr val="92D050"/>
                </a:solidFill>
              </a:rPr>
              <a:t>Vectors: 50</a:t>
            </a:r>
            <a:endParaRPr lang="en-US" sz="1100" dirty="0">
              <a:solidFill>
                <a:srgbClr val="92D05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86400" y="52578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21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486400" y="4343400"/>
            <a:ext cx="91440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22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Vectors: 400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86400" y="3429000"/>
            <a:ext cx="91440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600" dirty="0" smtClean="0"/>
              <a:t>15</a:t>
            </a:r>
            <a:endParaRPr lang="en-US" sz="1100" dirty="0" smtClean="0"/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Vectors: 200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25146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24</a:t>
            </a:r>
          </a:p>
          <a:p>
            <a:pPr algn="ctr"/>
            <a:r>
              <a:rPr lang="en-US" sz="1100" dirty="0" smtClean="0"/>
              <a:t>People: 10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53" name="Rectangle 52"/>
          <p:cNvSpPr/>
          <p:nvPr/>
        </p:nvSpPr>
        <p:spPr>
          <a:xfrm>
            <a:off x="1828800" y="5257800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1</a:t>
            </a:r>
          </a:p>
          <a:p>
            <a:pPr algn="ctr"/>
            <a:r>
              <a:rPr lang="en-US" sz="1100" dirty="0" smtClean="0"/>
              <a:t>People: </a:t>
            </a:r>
            <a:r>
              <a:rPr lang="en-US" sz="11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1100" dirty="0" smtClean="0"/>
              <a:t>Vectors: 100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8001000" y="3200162"/>
            <a:ext cx="87876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41-400</a:t>
            </a:r>
          </a:p>
          <a:p>
            <a:r>
              <a:rPr lang="en-US" sz="1400" dirty="0" smtClean="0"/>
              <a:t>35-450</a:t>
            </a:r>
          </a:p>
          <a:p>
            <a:r>
              <a:rPr lang="en-US" sz="1400" dirty="0" smtClean="0"/>
              <a:t>46-600</a:t>
            </a:r>
          </a:p>
          <a:p>
            <a:r>
              <a:rPr lang="en-US" sz="1400" dirty="0" smtClean="0"/>
              <a:t>30-900</a:t>
            </a:r>
          </a:p>
          <a:p>
            <a:r>
              <a:rPr lang="en-US" sz="1400" dirty="0" smtClean="0"/>
              <a:t>25- 1200</a:t>
            </a:r>
          </a:p>
          <a:p>
            <a:r>
              <a:rPr lang="en-US" sz="1400" u="sng" dirty="0" smtClean="0"/>
              <a:t>0-1000</a:t>
            </a:r>
          </a:p>
          <a:p>
            <a:r>
              <a:rPr lang="en-US" sz="1400" dirty="0" smtClean="0"/>
              <a:t>177-4550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03839" y="5257800"/>
            <a:ext cx="925762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26</a:t>
            </a:r>
          </a:p>
          <a:p>
            <a:pPr algn="ctr"/>
            <a:r>
              <a:rPr lang="en-US" sz="1100" dirty="0" smtClean="0"/>
              <a:t>People: 0</a:t>
            </a:r>
          </a:p>
          <a:p>
            <a:pPr algn="ctr"/>
            <a:r>
              <a:rPr lang="en-US" sz="1100" dirty="0" smtClean="0"/>
              <a:t>Vectors: 1000</a:t>
            </a:r>
            <a:endParaRPr lang="en-US" sz="1100" dirty="0"/>
          </a:p>
        </p:txBody>
      </p:sp>
      <p:sp>
        <p:nvSpPr>
          <p:cNvPr id="56" name="Left Brace 55"/>
          <p:cNvSpPr/>
          <p:nvPr/>
        </p:nvSpPr>
        <p:spPr>
          <a:xfrm flipH="1">
            <a:off x="6477000" y="3437356"/>
            <a:ext cx="228600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705600" y="3528536"/>
            <a:ext cx="9492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0.005 </a:t>
            </a:r>
            <a:r>
              <a:rPr lang="en-US" sz="1400" dirty="0" err="1" smtClean="0"/>
              <a:t>deg</a:t>
            </a:r>
            <a:endParaRPr lang="en-US" sz="1400" dirty="0" smtClean="0"/>
          </a:p>
          <a:p>
            <a:r>
              <a:rPr lang="en-US" sz="1400" dirty="0" smtClean="0"/>
              <a:t>~1813 </a:t>
            </a:r>
            <a:r>
              <a:rPr lang="en-US" sz="1400" dirty="0" err="1" smtClean="0"/>
              <a:t>ft</a:t>
            </a:r>
            <a:endParaRPr lang="en-US" sz="1400" dirty="0" smtClean="0"/>
          </a:p>
          <a:p>
            <a:r>
              <a:rPr lang="en-US" sz="1400" dirty="0" smtClean="0"/>
              <a:t>~0.553 km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6200" y="2819399"/>
            <a:ext cx="16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 Human migration to nodes with zero people except Work Node.  That is, no people will go to nodes 7, 14, 16, 21, &amp; 22.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7134607" y="4876800"/>
            <a:ext cx="124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Node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6200" y="1321560"/>
            <a:ext cx="160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Humans use local migration to adjacent nodes.  For example, people in Node 4 can go to 3, 5, 10, 9, &amp; 8.  People in Node 1 can only go to 2 &amp; 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87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Migration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152400"/>
            <a:ext cx="38379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145" y="1568172"/>
            <a:ext cx="414158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Plus Non-Constant </a:t>
            </a:r>
            <a:r>
              <a:rPr lang="en-US" dirty="0" err="1" smtClean="0"/>
              <a:t>LarvalHabitatMultiplier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6689" y="2133600"/>
            <a:ext cx="2406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LarvalHabitatMulitiplier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10.0 </a:t>
            </a:r>
            <a:r>
              <a:rPr lang="en-US" dirty="0"/>
              <a:t>- 16, 21,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 5.0 - </a:t>
            </a:r>
            <a:r>
              <a:rPr lang="en-US" dirty="0"/>
              <a:t>11, 17, 23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 0.5 </a:t>
            </a:r>
            <a:r>
              <a:rPr lang="en-US" dirty="0"/>
              <a:t>- 4, 5,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28599" y="2489190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 People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81200" y="2858522"/>
            <a:ext cx="1922334" cy="2932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3657600" y="2858522"/>
            <a:ext cx="245933" cy="29326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903533" y="2858522"/>
            <a:ext cx="211267" cy="23230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>
            <a:off x="3903533" y="2858522"/>
            <a:ext cx="1582867" cy="23992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03533" y="2858522"/>
            <a:ext cx="1354267" cy="247547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4948" y="2519065"/>
            <a:ext cx="13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People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1604948" y="2888397"/>
            <a:ext cx="681052" cy="168360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2286000" y="2888397"/>
            <a:ext cx="838200" cy="84540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95400" y="6248400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24000" y="6248400"/>
            <a:ext cx="152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667000" y="6248400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95600" y="6248400"/>
            <a:ext cx="228600" cy="228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267200" y="6248400"/>
            <a:ext cx="228600" cy="228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15000" y="6248400"/>
            <a:ext cx="228600" cy="228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81600" y="6248400"/>
            <a:ext cx="2286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10200" y="6248400"/>
            <a:ext cx="2286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038600" y="6248400"/>
            <a:ext cx="22860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1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15000" y="1847165"/>
            <a:ext cx="2895600" cy="283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Migration Rates</a:t>
            </a:r>
            <a:br>
              <a:rPr lang="en-US" dirty="0"/>
            </a:br>
            <a:r>
              <a:rPr lang="en-US" dirty="0" smtClean="0"/>
              <a:t>Habitat Modifier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1524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Linear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 + 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4409"/>
            <a:ext cx="9141450" cy="43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76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0400" y="1847165"/>
            <a:ext cx="2362200" cy="283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Migration Rates</a:t>
            </a:r>
            <a:br>
              <a:rPr lang="en-US" dirty="0"/>
            </a:br>
            <a:r>
              <a:rPr lang="en-US" dirty="0" smtClean="0"/>
              <a:t>Food Modifier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1524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Linear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 + 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0287"/>
            <a:ext cx="9133313" cy="43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75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Vector Migration Rates</a:t>
            </a:r>
            <a:br>
              <a:rPr lang="en-US" dirty="0" smtClean="0"/>
            </a:br>
            <a:r>
              <a:rPr lang="en-US" dirty="0" smtClean="0"/>
              <a:t>Food &amp; Habitat Modifiers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15240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Linear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 + 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2632"/>
            <a:ext cx="9144000" cy="438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05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24222" y="2109946"/>
            <a:ext cx="3920706" cy="283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1600" y="15240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Exponential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(</a:t>
            </a:r>
            <a:r>
              <a:rPr lang="en-US" dirty="0" err="1" smtClean="0"/>
              <a:t>exp</a:t>
            </a:r>
            <a:r>
              <a:rPr lang="en-US" dirty="0" smtClean="0"/>
              <a:t>(FM*(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)) – 1)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                      + (</a:t>
            </a:r>
            <a:r>
              <a:rPr lang="en-US" dirty="0" err="1" smtClean="0"/>
              <a:t>exp</a:t>
            </a:r>
            <a:r>
              <a:rPr lang="en-US" dirty="0" smtClean="0"/>
              <a:t>(HM*(Available/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))-1)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Migration Rates</a:t>
            </a:r>
            <a:br>
              <a:rPr lang="en-US" dirty="0"/>
            </a:br>
            <a:r>
              <a:rPr lang="en-US" dirty="0" smtClean="0"/>
              <a:t>Habitat Modifier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93487"/>
            <a:ext cx="9167771" cy="446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91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80295" y="1853945"/>
            <a:ext cx="3700732" cy="283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1600" y="15240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Exponential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(</a:t>
            </a:r>
            <a:r>
              <a:rPr lang="en-US" dirty="0" err="1" smtClean="0"/>
              <a:t>exp</a:t>
            </a:r>
            <a:r>
              <a:rPr lang="en-US" dirty="0" smtClean="0"/>
              <a:t>(FM*(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)) – 1)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                      + (</a:t>
            </a:r>
            <a:r>
              <a:rPr lang="en-US" dirty="0" err="1" smtClean="0"/>
              <a:t>exp</a:t>
            </a:r>
            <a:r>
              <a:rPr lang="en-US" dirty="0" smtClean="0"/>
              <a:t>(HM*(Available/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))-1)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Migration Rates</a:t>
            </a:r>
            <a:br>
              <a:rPr lang="en-US" dirty="0"/>
            </a:br>
            <a:r>
              <a:rPr lang="en-US" dirty="0" smtClean="0"/>
              <a:t>Food Modifier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9365"/>
            <a:ext cx="9144000" cy="437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24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5351" y="1524000"/>
            <a:ext cx="1354347" cy="323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1600" y="15240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Exponential</a:t>
            </a:r>
          </a:p>
          <a:p>
            <a:pPr algn="ctr"/>
            <a:r>
              <a:rPr lang="en-US" dirty="0" smtClean="0"/>
              <a:t>Rate = </a:t>
            </a:r>
            <a:r>
              <a:rPr lang="en-US" dirty="0" err="1" smtClean="0"/>
              <a:t>FileRate</a:t>
            </a:r>
            <a:r>
              <a:rPr lang="en-US" dirty="0" smtClean="0"/>
              <a:t> + (</a:t>
            </a:r>
            <a:r>
              <a:rPr lang="en-US" dirty="0" err="1" smtClean="0"/>
              <a:t>exp</a:t>
            </a:r>
            <a:r>
              <a:rPr lang="en-US" dirty="0" smtClean="0"/>
              <a:t>(FM*(</a:t>
            </a:r>
            <a:r>
              <a:rPr lang="en-US" dirty="0" err="1" smtClean="0"/>
              <a:t>NodePop</a:t>
            </a:r>
            <a:r>
              <a:rPr lang="en-US" dirty="0" smtClean="0"/>
              <a:t>/</a:t>
            </a:r>
            <a:r>
              <a:rPr lang="en-US" dirty="0" err="1" smtClean="0"/>
              <a:t>TotalPop</a:t>
            </a:r>
            <a:r>
              <a:rPr lang="en-US" dirty="0" smtClean="0"/>
              <a:t>)) – 1)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                      + (</a:t>
            </a:r>
            <a:r>
              <a:rPr lang="en-US" dirty="0" err="1" smtClean="0"/>
              <a:t>exp</a:t>
            </a:r>
            <a:r>
              <a:rPr lang="en-US" dirty="0" smtClean="0"/>
              <a:t>(HM*(Available/</a:t>
            </a:r>
            <a:r>
              <a:rPr lang="en-US" dirty="0" err="1" smtClean="0"/>
              <a:t>TotalAvailable</a:t>
            </a:r>
            <a:r>
              <a:rPr lang="en-US" dirty="0" smtClean="0"/>
              <a:t>))-1)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Migration Rates</a:t>
            </a:r>
            <a:br>
              <a:rPr lang="en-US" dirty="0"/>
            </a:br>
            <a:r>
              <a:rPr lang="en-US" dirty="0" smtClean="0"/>
              <a:t>Habitat &amp; Food Modifier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413" y="1447800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 9</a:t>
            </a:r>
          </a:p>
          <a:p>
            <a:r>
              <a:rPr lang="en-US" dirty="0" err="1" smtClean="0"/>
              <a:t>Gambiae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7330"/>
            <a:ext cx="9161329" cy="441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397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1787" y="205591"/>
            <a:ext cx="4400255" cy="164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152400"/>
            <a:ext cx="4602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"EXPONENTIAL”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6116" y="1447800"/>
            <a:ext cx="66364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981201"/>
            <a:ext cx="91426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11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61787" y="714519"/>
            <a:ext cx="4400255" cy="1644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98074" y="1447800"/>
            <a:ext cx="15797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402"/>
            <a:ext cx="9144000" cy="485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95800" y="152400"/>
            <a:ext cx="4602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"EXPONENTIAL”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0958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Demographics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Distribution of Gender &amp; Adults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9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981201"/>
            <a:ext cx="914127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3159" y="1447800"/>
            <a:ext cx="212955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91905" y="228600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LHM = 0.5, 1.0, 5.0, 10.0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47244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87938" y="47244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47244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138915" y="37908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95877" y="3787027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5278" y="37908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24954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87011" y="2470666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969" y="24954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495800" y="152400"/>
            <a:ext cx="4602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"EXPONENTIAL”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0.0,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67964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1344" y="1219200"/>
            <a:ext cx="4400255" cy="3289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602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"EXPONENTIAL”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3275" y="1447800"/>
            <a:ext cx="29293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Habitat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9281"/>
            <a:ext cx="9098342" cy="482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71600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67278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4143678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743200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515278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010756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286678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92286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1344" y="1219200"/>
            <a:ext cx="4400255" cy="3289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23275" y="1447800"/>
            <a:ext cx="29293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Habitat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1160"/>
            <a:ext cx="9098342" cy="486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1600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467278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51816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143678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43200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15278" y="4191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10756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5286678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86200" y="304800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675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9423"/>
            <a:ext cx="9144000" cy="475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3275" y="1447800"/>
            <a:ext cx="29293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Habitat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76233" y="3127616"/>
            <a:ext cx="873829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Habitat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91344" y="1390327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3701" y="2142078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5800" y="152400"/>
            <a:ext cx="46875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95987" y="5377199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32429" y="538003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481249" y="5394452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7551107" y="4503161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693427" y="4812127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3896764" y="459923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6942980" y="265120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7305162" y="265120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5466944" y="266667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7028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6538"/>
            <a:ext cx="9144000" cy="475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3275" y="1447800"/>
            <a:ext cx="29293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Habitat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76233" y="3127616"/>
            <a:ext cx="873829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Habitat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91344" y="1390327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3701" y="2142078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5987" y="5377199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932429" y="538003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81249" y="5394452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693427" y="4475713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896764" y="4262816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2980" y="247868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7305162" y="247868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466944" y="249415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551107" y="4254435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5097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1344" y="1545595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33787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7504"/>
            <a:ext cx="9167969" cy="4920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37135" y="374668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277801" y="284836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4758" y="49338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44014" y="514278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774062" y="280922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843997" y="2745525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059647" y="305074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490168" y="27240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4078721" y="3124200"/>
            <a:ext cx="625608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704329" y="3143310"/>
            <a:ext cx="332189" cy="104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04329" y="3143310"/>
            <a:ext cx="547839" cy="361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39726" y="48768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0358" y="49530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2792" y="3319708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730447" y="333839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10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511929" y="393072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7385" y="4583428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580481" y="33528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10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2667141" y="27240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6513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1344" y="1545595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6875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33786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71144"/>
            <a:ext cx="9144000" cy="488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363013" y="435913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5282956" y="375531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703994" y="49338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18136" y="479774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756810" y="280922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843997" y="2702395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5085280" y="2697083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69404" y="272409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957957" y="3124200"/>
            <a:ext cx="625608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83565" y="3143310"/>
            <a:ext cx="596601" cy="298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583565" y="3143310"/>
            <a:ext cx="445635" cy="361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05222" y="441962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9212" y="458208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68288" y="4613608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94677" y="4387898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2649889" y="390585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692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709"/>
            <a:ext cx="9144000" cy="476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33787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6743" y="3127616"/>
            <a:ext cx="652807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91344" y="1545595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95800" y="152400"/>
            <a:ext cx="46875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"EXPONENTIAL",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97804" y="271692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741602" y="486410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02573" y="484827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93056" y="345078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777758" y="342974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7082558" y="342570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06302" y="272750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7620000" y="2711465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43701" y="2142078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784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359"/>
            <a:ext cx="9144000" cy="475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33787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91344" y="1545595"/>
            <a:ext cx="4400255" cy="1644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701" y="2142078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86743" y="3127616"/>
            <a:ext cx="652807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097804" y="271692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741602" y="486410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2602573" y="484827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5293056" y="3450781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6777758" y="342974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7082558" y="342570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4206302" y="272750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7620000" y="2711465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7616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9955"/>
            <a:ext cx="9150285" cy="484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903" y="1447800"/>
            <a:ext cx="350807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Food, Habitat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91344" y="1383671"/>
            <a:ext cx="4400255" cy="32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2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1" y="2297346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1754" y="425861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91554" y="473304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316954" y="425861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0.5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47190" y="401848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889842" y="367344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54229" y="3001675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5.0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071138" y="265120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55686" y="265120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983272" y="2666678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LHM</a:t>
            </a:r>
          </a:p>
          <a:p>
            <a:pPr algn="ctr"/>
            <a:r>
              <a:rPr lang="en-US" sz="1000" dirty="0" smtClean="0"/>
              <a:t>10.0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665034" y="388489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4041907" y="3211753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050076" y="504832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577730" y="505695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361708" y="3231589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128795" y="322564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145255" y="438061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5580257" y="346883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059262" y="520935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46073" y="525700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340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Demographics</a:t>
            </a:r>
            <a:br>
              <a:rPr lang="en-US" dirty="0" smtClean="0"/>
            </a:br>
            <a:r>
              <a:rPr lang="en-US" dirty="0" smtClean="0"/>
              <a:t>Age Distribution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524000"/>
            <a:ext cx="87979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8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420"/>
            <a:ext cx="9144000" cy="481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3270" y="1447800"/>
            <a:ext cx="320934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Food, Stay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91344" y="1538939"/>
            <a:ext cx="4400255" cy="3263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1231271"/>
            <a:ext cx="1365248" cy="15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152400"/>
            <a:ext cx="42627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Vector_Migration_Modifier_Equation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 : "LINEAR",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270" y="2684736"/>
            <a:ext cx="24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Sea/Work Migration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8078" y="382109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41367" y="556536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498027" y="55698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495800" y="5569349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1972" y="5564658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09059" y="5569349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3942621" y="3819122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6941224" y="2684736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650602" y="555925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79999" y="5565364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701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Stay Put</a:t>
            </a:r>
            <a:br>
              <a:rPr lang="en-US" dirty="0" smtClean="0"/>
            </a:br>
            <a:r>
              <a:rPr lang="en-US" dirty="0" smtClean="0"/>
              <a:t>Average Vectors Migrating From Node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7" y="1798350"/>
            <a:ext cx="31337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0" y="1798350"/>
            <a:ext cx="31337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7919" y="1495289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0919" y="1492816"/>
            <a:ext cx="99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583160" y="1862148"/>
            <a:ext cx="0" cy="14764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15059" y="2115879"/>
            <a:ext cx="1998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human population nodes have less vector migration  because we ask them to stay put.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575069" y="1865686"/>
            <a:ext cx="0" cy="14764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83160" y="5298576"/>
            <a:ext cx="0" cy="147647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15059" y="4701667"/>
            <a:ext cx="19989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human population nodes have more vector migration  because there is not much incentive to stay put.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75069" y="5302114"/>
            <a:ext cx="0" cy="147647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90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Feeding Cycle and Migration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8600" y="2894835"/>
            <a:ext cx="2362200" cy="3276600"/>
            <a:chOff x="838200" y="1676400"/>
            <a:chExt cx="2362200" cy="3276600"/>
          </a:xfrm>
        </p:grpSpPr>
        <p:sp>
          <p:nvSpPr>
            <p:cNvPr id="11" name="Rectangle 10"/>
            <p:cNvSpPr/>
            <p:nvPr/>
          </p:nvSpPr>
          <p:spPr>
            <a:xfrm>
              <a:off x="838200" y="1676400"/>
              <a:ext cx="2362200" cy="3276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14400" y="3060750"/>
              <a:ext cx="1319720" cy="46166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node</a:t>
              </a:r>
            </a:p>
            <a:p>
              <a:r>
                <a:rPr lang="en-US" sz="1200" dirty="0" smtClean="0"/>
                <a:t>    node-&gt;Update()</a:t>
              </a:r>
              <a:endParaRPr lang="en-US" sz="1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4400" y="3711236"/>
              <a:ext cx="1337161" cy="276999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resolveMigration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4400" y="2133600"/>
              <a:ext cx="2236253" cy="276999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event_context_host</a:t>
              </a:r>
              <a:r>
                <a:rPr lang="en-US" sz="1200" dirty="0"/>
                <a:t>-&gt;Update(</a:t>
              </a:r>
              <a:r>
                <a:rPr lang="en-US" sz="1200" dirty="0" err="1"/>
                <a:t>dt</a:t>
              </a:r>
              <a:r>
                <a:rPr lang="en-US" sz="1200" dirty="0"/>
                <a:t>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0" y="2583854"/>
              <a:ext cx="1763944" cy="276999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Reports_BeginTimestep</a:t>
              </a:r>
              <a:r>
                <a:rPr lang="en-US" sz="1200" dirty="0"/>
                <a:t>()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4400" y="4561018"/>
              <a:ext cx="1651734" cy="276999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Reports_EndTimestep</a:t>
              </a:r>
              <a:r>
                <a:rPr lang="en-US" sz="1200" dirty="0"/>
                <a:t>()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4400" y="4164178"/>
              <a:ext cx="1173463" cy="276999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Increment Time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6655" y="1688068"/>
              <a:ext cx="2140009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Simulation::Update()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13125" y="3366287"/>
            <a:ext cx="1905000" cy="2388035"/>
            <a:chOff x="2895600" y="2574100"/>
            <a:chExt cx="1905000" cy="2388035"/>
          </a:xfrm>
        </p:grpSpPr>
        <p:sp>
          <p:nvSpPr>
            <p:cNvPr id="22" name="Rectangle 21"/>
            <p:cNvSpPr/>
            <p:nvPr/>
          </p:nvSpPr>
          <p:spPr>
            <a:xfrm>
              <a:off x="2895600" y="2574100"/>
              <a:ext cx="1905000" cy="23880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95600" y="2574100"/>
              <a:ext cx="164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Node::Update()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48000" y="2969000"/>
              <a:ext cx="1277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UpdateWeather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8000" y="3287701"/>
              <a:ext cx="1566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UpdateInterventions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0" y="3564700"/>
              <a:ext cx="1331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updateInfectivity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48000" y="3869500"/>
              <a:ext cx="16050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individual</a:t>
              </a:r>
            </a:p>
            <a:p>
              <a:r>
                <a:rPr lang="en-US" sz="1200" dirty="0" smtClean="0"/>
                <a:t>    individual-&gt;Update()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48000" y="4354501"/>
              <a:ext cx="1599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updateVitalDynamics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8000" y="4631500"/>
              <a:ext cx="1274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Human migration</a:t>
              </a:r>
              <a:endParaRPr lang="en-US" sz="12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859667" y="4841874"/>
            <a:ext cx="22060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Determines if, when, where to migrate</a:t>
            </a:r>
            <a:endParaRPr lang="en-US" sz="10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55920" y="539032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Removes individual from node and puts in migration queue</a:t>
            </a:r>
            <a:endParaRPr lang="en-US" sz="10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2934544" y="6227802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Migrating individuals and vectors are </a:t>
            </a:r>
            <a:r>
              <a:rPr lang="en-US" sz="1000" i="1" u="sng" dirty="0" smtClean="0"/>
              <a:t>moved</a:t>
            </a:r>
            <a:r>
              <a:rPr lang="en-US" sz="1000" i="1" dirty="0" smtClean="0"/>
              <a:t> to new nodes</a:t>
            </a:r>
            <a:endParaRPr lang="en-US" sz="1000" i="1" dirty="0"/>
          </a:p>
        </p:txBody>
      </p:sp>
      <p:grpSp>
        <p:nvGrpSpPr>
          <p:cNvPr id="35" name="Group 34"/>
          <p:cNvGrpSpPr/>
          <p:nvPr/>
        </p:nvGrpSpPr>
        <p:grpSpPr>
          <a:xfrm>
            <a:off x="5029200" y="2034937"/>
            <a:ext cx="3156826" cy="2003249"/>
            <a:chOff x="5029200" y="2034937"/>
            <a:chExt cx="3156826" cy="2003249"/>
          </a:xfrm>
        </p:grpSpPr>
        <p:sp>
          <p:nvSpPr>
            <p:cNvPr id="32" name="Rectangle 31"/>
            <p:cNvSpPr/>
            <p:nvPr/>
          </p:nvSpPr>
          <p:spPr>
            <a:xfrm>
              <a:off x="5029200" y="2116736"/>
              <a:ext cx="3156826" cy="19214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29200" y="2034937"/>
              <a:ext cx="3156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NodeVector</a:t>
              </a:r>
              <a:r>
                <a:rPr lang="en-US" dirty="0" smtClean="0"/>
                <a:t>::</a:t>
              </a:r>
              <a:r>
                <a:rPr lang="en-US" dirty="0" err="1" smtClean="0"/>
                <a:t>updateInfectivity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2480" y="2421536"/>
              <a:ext cx="1943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updatePopulationStatistics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02480" y="2726336"/>
              <a:ext cx="1443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habitat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habitat-&gt;Update()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2480" y="3179071"/>
              <a:ext cx="271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vector population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population&gt;</a:t>
              </a:r>
              <a:r>
                <a:rPr lang="en-US" sz="1200" dirty="0" err="1" smtClean="0"/>
                <a:t>UpdateVectorPopulation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2480" y="3744737"/>
              <a:ext cx="1819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processEmigratingVetors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357226" y="404839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Removes vector from node and puts in migration queue</a:t>
            </a:r>
            <a:endParaRPr lang="en-US" sz="1000" i="1" dirty="0"/>
          </a:p>
        </p:txBody>
      </p:sp>
      <p:cxnSp>
        <p:nvCxnSpPr>
          <p:cNvPr id="38" name="Straight Arrow Connector 37"/>
          <p:cNvCxnSpPr>
            <a:endCxn id="22" idx="1"/>
          </p:cNvCxnSpPr>
          <p:nvPr/>
        </p:nvCxnSpPr>
        <p:spPr>
          <a:xfrm flipV="1">
            <a:off x="1624520" y="4560305"/>
            <a:ext cx="1288605" cy="7358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>
            <a:off x="1641961" y="5068171"/>
            <a:ext cx="1292583" cy="11032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4" idx="1"/>
          </p:cNvCxnSpPr>
          <p:nvPr/>
        </p:nvCxnSpPr>
        <p:spPr>
          <a:xfrm flipV="1">
            <a:off x="4610643" y="4964985"/>
            <a:ext cx="249024" cy="4556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5" idx="1"/>
          </p:cNvCxnSpPr>
          <p:nvPr/>
        </p:nvCxnSpPr>
        <p:spPr>
          <a:xfrm>
            <a:off x="4272018" y="5571581"/>
            <a:ext cx="583902" cy="187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318692" y="4021736"/>
            <a:ext cx="786708" cy="492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232714" y="3940788"/>
            <a:ext cx="249024" cy="2928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48292" y="1434772"/>
            <a:ext cx="382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We can’t inject migration into feeding cycle because of the way we process nodes. Physical movement of vectors has to happen all at once for all nodes.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51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Feeding Cycle and Migration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962400" y="1652253"/>
            <a:ext cx="4388702" cy="1858546"/>
            <a:chOff x="1624520" y="1752600"/>
            <a:chExt cx="4388702" cy="1858546"/>
          </a:xfrm>
        </p:grpSpPr>
        <p:sp>
          <p:nvSpPr>
            <p:cNvPr id="13" name="Rectangle 12"/>
            <p:cNvSpPr/>
            <p:nvPr/>
          </p:nvSpPr>
          <p:spPr>
            <a:xfrm>
              <a:off x="1624520" y="1752600"/>
              <a:ext cx="4388702" cy="18585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24520" y="1752600"/>
              <a:ext cx="4388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VectorPopulation</a:t>
              </a:r>
              <a:r>
                <a:rPr lang="en-US" dirty="0" smtClean="0"/>
                <a:t>::</a:t>
              </a:r>
              <a:r>
                <a:rPr lang="en-US" dirty="0" err="1" smtClean="0"/>
                <a:t>UpdateVectorPopulation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87677" y="2041486"/>
              <a:ext cx="209852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Update_Egg_Hatching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Update_Infectious_Queue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Update_Infected_Queue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Update_Adult_Queue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Update_Male_Queue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Update_Immature_Queue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Update_Larval_Queue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  <a:p>
              <a:r>
                <a:rPr lang="en-US" sz="1200" dirty="0" err="1" smtClean="0"/>
                <a:t>Update_Egg_Laying</a:t>
              </a:r>
              <a:r>
                <a:rPr lang="en-US" sz="1200" dirty="0" smtClean="0"/>
                <a:t>(</a:t>
              </a:r>
              <a:r>
                <a:rPr lang="en-US" sz="1200" dirty="0" err="1" smtClean="0"/>
                <a:t>dt</a:t>
              </a:r>
              <a:r>
                <a:rPr lang="en-US" sz="1200" dirty="0"/>
                <a:t>);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2400" y="1524000"/>
            <a:ext cx="3194780" cy="1986799"/>
            <a:chOff x="381000" y="3793147"/>
            <a:chExt cx="3194780" cy="1986799"/>
          </a:xfrm>
        </p:grpSpPr>
        <p:sp>
          <p:nvSpPr>
            <p:cNvPr id="7" name="Rectangle 6"/>
            <p:cNvSpPr/>
            <p:nvPr/>
          </p:nvSpPr>
          <p:spPr>
            <a:xfrm>
              <a:off x="418954" y="3826675"/>
              <a:ext cx="3156826" cy="19214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000" y="3793147"/>
              <a:ext cx="3156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NodeVector</a:t>
              </a:r>
              <a:r>
                <a:rPr lang="en-US" dirty="0" smtClean="0"/>
                <a:t>::</a:t>
              </a:r>
              <a:r>
                <a:rPr lang="en-US" dirty="0" err="1" smtClean="0"/>
                <a:t>updateInfectivity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4280" y="4179746"/>
              <a:ext cx="1943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updatePopulationStatistics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4280" y="4484546"/>
              <a:ext cx="1443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habitat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habitat-&gt;Update()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4280" y="4937281"/>
              <a:ext cx="27136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vector population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population&gt;</a:t>
              </a:r>
              <a:r>
                <a:rPr lang="en-US" sz="1200" dirty="0" err="1" smtClean="0"/>
                <a:t>UpdateVectorPopulation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4280" y="5502947"/>
              <a:ext cx="1819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processEmigratingVetors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98901" y="3810000"/>
            <a:ext cx="5050358" cy="1005634"/>
            <a:chOff x="2494335" y="5486400"/>
            <a:chExt cx="5050358" cy="1005634"/>
          </a:xfrm>
        </p:grpSpPr>
        <p:sp>
          <p:nvSpPr>
            <p:cNvPr id="18" name="Rectangle 17"/>
            <p:cNvSpPr/>
            <p:nvPr/>
          </p:nvSpPr>
          <p:spPr>
            <a:xfrm>
              <a:off x="2494335" y="5486400"/>
              <a:ext cx="5050357" cy="10056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94336" y="5486400"/>
              <a:ext cx="5050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VectorPopulationIndividual</a:t>
              </a:r>
              <a:r>
                <a:rPr lang="en-US" dirty="0" smtClean="0"/>
                <a:t>::</a:t>
              </a:r>
              <a:r>
                <a:rPr lang="en-US" dirty="0" err="1" smtClean="0"/>
                <a:t>Update_Adult_Queue</a:t>
              </a:r>
              <a:r>
                <a:rPr lang="en-US" dirty="0" smtClean="0"/>
                <a:t>()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1328" y="5791200"/>
              <a:ext cx="1712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For each adult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</a:t>
              </a:r>
              <a:r>
                <a:rPr lang="en-US" sz="1200" dirty="0" err="1" smtClean="0"/>
                <a:t>IncreaseAge</a:t>
              </a:r>
              <a:r>
                <a:rPr lang="en-US" sz="1200" dirty="0" smtClean="0"/>
                <a:t>()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   </a:t>
              </a:r>
              <a:r>
                <a:rPr lang="en-US" sz="1200" dirty="0" err="1" smtClean="0"/>
                <a:t>ProcessFeedingCycle</a:t>
              </a:r>
              <a:r>
                <a:rPr lang="en-US" sz="1200" dirty="0" smtClean="0"/>
                <a:t>()</a:t>
              </a:r>
              <a:endParaRPr 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2121" y="5029200"/>
            <a:ext cx="493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VectorPopulationIndividual</a:t>
            </a:r>
            <a:r>
              <a:rPr lang="en-US" dirty="0" smtClean="0"/>
              <a:t>::</a:t>
            </a:r>
            <a:r>
              <a:rPr lang="en-US" dirty="0" err="1" smtClean="0"/>
              <a:t>ProcessFeedingCycle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3" idx="1"/>
          </p:cNvCxnSpPr>
          <p:nvPr/>
        </p:nvCxnSpPr>
        <p:spPr>
          <a:xfrm flipV="1">
            <a:off x="2971800" y="2581526"/>
            <a:ext cx="990600" cy="39027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5" idx="0"/>
          </p:cNvCxnSpPr>
          <p:nvPr/>
        </p:nvCxnSpPr>
        <p:spPr>
          <a:xfrm>
            <a:off x="5867400" y="2641368"/>
            <a:ext cx="356681" cy="11686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0"/>
          </p:cNvCxnSpPr>
          <p:nvPr/>
        </p:nvCxnSpPr>
        <p:spPr>
          <a:xfrm flipH="1">
            <a:off x="2708470" y="4629550"/>
            <a:ext cx="1379357" cy="3996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47223" y="3567577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Removes vector from node and puts in migration queue</a:t>
            </a:r>
            <a:endParaRPr lang="en-US" sz="1000" i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22711" y="3459971"/>
            <a:ext cx="249024" cy="2928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6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68362"/>
            <a:ext cx="8229600" cy="4525963"/>
          </a:xfrm>
        </p:spPr>
        <p:txBody>
          <a:bodyPr>
            <a:noAutofit/>
          </a:bodyPr>
          <a:lstStyle/>
          <a:p>
            <a:r>
              <a:rPr lang="en-US" sz="1200" dirty="0" smtClean="0"/>
              <a:t>1 - Vector Migration</a:t>
            </a:r>
          </a:p>
          <a:p>
            <a:pPr lvl="1"/>
            <a:r>
              <a:rPr lang="en-US" sz="1000" b="1" dirty="0" smtClean="0">
                <a:solidFill>
                  <a:srgbClr val="FF0000"/>
                </a:solidFill>
              </a:rPr>
              <a:t>Add ability to migrate to larger larval habitat</a:t>
            </a:r>
          </a:p>
          <a:p>
            <a:pPr lvl="2"/>
            <a:r>
              <a:rPr lang="en-US" sz="600" b="1" dirty="0" smtClean="0">
                <a:solidFill>
                  <a:srgbClr val="FF0000"/>
                </a:solidFill>
              </a:rPr>
              <a:t>Add to inset chart</a:t>
            </a:r>
            <a:endParaRPr lang="en-US" sz="600" b="1" dirty="0">
              <a:solidFill>
                <a:srgbClr val="FF0000"/>
              </a:solidFill>
            </a:endParaRPr>
          </a:p>
          <a:p>
            <a:pPr lvl="1"/>
            <a:r>
              <a:rPr lang="en-US" sz="1050" dirty="0" smtClean="0"/>
              <a:t>Adding </a:t>
            </a:r>
            <a:r>
              <a:rPr lang="en-US" sz="1050" dirty="0"/>
              <a:t>migration files like for individuals.  We need the ability for vectors to go to nodes that individuals do not.</a:t>
            </a:r>
          </a:p>
          <a:p>
            <a:pPr lvl="1"/>
            <a:r>
              <a:rPr lang="en-US" sz="1050" dirty="0" smtClean="0"/>
              <a:t>Vector </a:t>
            </a:r>
            <a:r>
              <a:rPr lang="en-US" sz="1050" dirty="0"/>
              <a:t>tracking custom report and </a:t>
            </a:r>
            <a:r>
              <a:rPr lang="en-US" sz="1050" dirty="0" smtClean="0"/>
              <a:t>scripts</a:t>
            </a:r>
            <a:endParaRPr lang="en-US" sz="1050" dirty="0"/>
          </a:p>
          <a:p>
            <a:pPr lvl="1"/>
            <a:r>
              <a:rPr lang="en-US" sz="1050" dirty="0" smtClean="0"/>
              <a:t>Support for vectors favoring nodes with more people</a:t>
            </a:r>
          </a:p>
          <a:p>
            <a:pPr lvl="2"/>
            <a:r>
              <a:rPr lang="en-US" sz="1000" dirty="0" smtClean="0"/>
              <a:t>Might not migrate if current node has more people, but still might leave if not feeding</a:t>
            </a:r>
          </a:p>
          <a:p>
            <a:r>
              <a:rPr lang="en-US" sz="1200" dirty="0" smtClean="0"/>
              <a:t>2 - Interventions</a:t>
            </a:r>
          </a:p>
          <a:p>
            <a:pPr lvl="1"/>
            <a:r>
              <a:rPr lang="en-US" sz="1050" dirty="0" smtClean="0"/>
              <a:t>Target people that belong to a particular household even if they are not home</a:t>
            </a:r>
          </a:p>
          <a:p>
            <a:pPr lvl="2"/>
            <a:r>
              <a:rPr lang="en-US" sz="650" dirty="0" smtClean="0"/>
              <a:t>Still need ability to target everyone currently present in a node</a:t>
            </a:r>
          </a:p>
          <a:p>
            <a:pPr lvl="1"/>
            <a:r>
              <a:rPr lang="en-US" sz="1050" dirty="0" smtClean="0"/>
              <a:t>Target neighboring households</a:t>
            </a:r>
          </a:p>
          <a:p>
            <a:pPr lvl="2"/>
            <a:r>
              <a:rPr lang="en-US" sz="1000" dirty="0" smtClean="0"/>
              <a:t>Would like to be able to specify a distance</a:t>
            </a:r>
          </a:p>
          <a:p>
            <a:pPr lvl="2"/>
            <a:r>
              <a:rPr lang="en-US" sz="1000" dirty="0" smtClean="0"/>
              <a:t>Need to use distance and local and regional nodes so we don’t include households not part of the village</a:t>
            </a:r>
          </a:p>
          <a:p>
            <a:pPr lvl="1"/>
            <a:r>
              <a:rPr lang="en-US" sz="1050" dirty="0" smtClean="0"/>
              <a:t>Trigger individual migration – men and family to “work” node</a:t>
            </a:r>
          </a:p>
          <a:p>
            <a:pPr lvl="2"/>
            <a:r>
              <a:rPr lang="en-US" sz="1000" dirty="0" smtClean="0"/>
              <a:t>Specify duration at node</a:t>
            </a:r>
          </a:p>
          <a:p>
            <a:pPr lvl="1"/>
            <a:r>
              <a:rPr lang="en-US" sz="1050" dirty="0" smtClean="0"/>
              <a:t>Add a blackout period to NLHTIV so that it stops listening for events for the given period after it received an event.</a:t>
            </a:r>
          </a:p>
          <a:p>
            <a:r>
              <a:rPr lang="en-US" sz="1200" dirty="0" smtClean="0"/>
              <a:t>3 - Multiple Villages</a:t>
            </a:r>
          </a:p>
          <a:p>
            <a:r>
              <a:rPr lang="en-US" sz="1200" dirty="0" smtClean="0"/>
              <a:t>4 – Household Interventions</a:t>
            </a:r>
          </a:p>
          <a:p>
            <a:pPr lvl="1"/>
            <a:r>
              <a:rPr lang="en-US" sz="800" dirty="0" smtClean="0"/>
              <a:t>Sometimes the intervention is given to the household.  For example, 5 bed nets are given to a house and people use them when they are at the house.  This could apply to drugs as well (i.e. extra blister packs </a:t>
            </a:r>
            <a:r>
              <a:rPr lang="en-US" sz="800" dirty="0" err="1" smtClean="0"/>
              <a:t>iareleft</a:t>
            </a:r>
            <a:r>
              <a:rPr lang="en-US" sz="800" dirty="0" smtClean="0"/>
              <a:t> )</a:t>
            </a:r>
          </a:p>
          <a:p>
            <a:pPr lvl="1"/>
            <a:r>
              <a:rPr lang="en-US" sz="800" dirty="0" smtClean="0"/>
              <a:t>Sometimes people take the </a:t>
            </a:r>
            <a:r>
              <a:rPr lang="en-US" sz="800" dirty="0" err="1" smtClean="0"/>
              <a:t>bednet</a:t>
            </a:r>
            <a:r>
              <a:rPr lang="en-US" sz="800" dirty="0" smtClean="0"/>
              <a:t> with them and sometimes they leave it at home</a:t>
            </a:r>
          </a:p>
          <a:p>
            <a:pPr lvl="1"/>
            <a:r>
              <a:rPr lang="en-US" sz="800" dirty="0" smtClean="0"/>
              <a:t>Sometimes they get a bed net when the visit a household (i.e. employer has </a:t>
            </a:r>
            <a:r>
              <a:rPr lang="en-US" sz="800" dirty="0" err="1" smtClean="0"/>
              <a:t>bednets</a:t>
            </a:r>
            <a:r>
              <a:rPr lang="en-US" sz="800" dirty="0" smtClean="0"/>
              <a:t> for employees but they stay there)</a:t>
            </a:r>
          </a:p>
          <a:p>
            <a:pPr lvl="1"/>
            <a:r>
              <a:rPr lang="en-US" sz="800" dirty="0" smtClean="0"/>
              <a:t>Need to worry about who gets the bed nets</a:t>
            </a:r>
          </a:p>
          <a:p>
            <a:pPr lvl="1"/>
            <a:r>
              <a:rPr lang="en-US" sz="800" dirty="0" smtClean="0"/>
              <a:t>Need to worry about whether nor not they use it</a:t>
            </a:r>
          </a:p>
          <a:p>
            <a:pPr lvl="1"/>
            <a:r>
              <a:rPr lang="en-US" sz="800" dirty="0" smtClean="0"/>
              <a:t>Need to worry about how a new distribution of beds  nets to a household impact who has what</a:t>
            </a:r>
          </a:p>
          <a:p>
            <a:r>
              <a:rPr lang="en-US" sz="1200" dirty="0" smtClean="0"/>
              <a:t>4 - Clinic</a:t>
            </a:r>
          </a:p>
          <a:p>
            <a:pPr lvl="1"/>
            <a:r>
              <a:rPr lang="en-US" sz="1050" dirty="0" smtClean="0"/>
              <a:t>Keep track of how many doses and type are being handed out</a:t>
            </a:r>
          </a:p>
          <a:p>
            <a:pPr lvl="1"/>
            <a:r>
              <a:rPr lang="en-US" sz="1050" dirty="0" smtClean="0"/>
              <a:t>Where it is</a:t>
            </a:r>
          </a:p>
          <a:p>
            <a:pPr lvl="1"/>
            <a:r>
              <a:rPr lang="en-US" sz="1050" dirty="0" smtClean="0"/>
              <a:t>What drugs it is giving out</a:t>
            </a:r>
          </a:p>
          <a:p>
            <a:pPr lvl="1"/>
            <a:r>
              <a:rPr lang="en-US" sz="1050" dirty="0" smtClean="0"/>
              <a:t>Restocking</a:t>
            </a:r>
          </a:p>
          <a:p>
            <a:pPr lvl="2"/>
            <a:r>
              <a:rPr lang="en-US" sz="1000" dirty="0" smtClean="0"/>
              <a:t>Auto restock (vs intervention)</a:t>
            </a:r>
          </a:p>
          <a:p>
            <a:pPr lvl="2"/>
            <a:r>
              <a:rPr lang="en-US" sz="1000" dirty="0" smtClean="0"/>
              <a:t>Duration between</a:t>
            </a:r>
          </a:p>
          <a:p>
            <a:pPr lvl="2"/>
            <a:r>
              <a:rPr lang="en-US" sz="1000" dirty="0" smtClean="0"/>
              <a:t>How many doses are in a restock shipment</a:t>
            </a:r>
          </a:p>
          <a:p>
            <a:pPr lvl="1"/>
            <a:r>
              <a:rPr lang="en-US" sz="1050" dirty="0" smtClean="0"/>
              <a:t>Don’t worry about people migrating to clinics</a:t>
            </a:r>
          </a:p>
          <a:p>
            <a:pPr lvl="1"/>
            <a:r>
              <a:rPr lang="en-US" sz="1050" dirty="0" smtClean="0"/>
              <a:t>Interventions</a:t>
            </a:r>
          </a:p>
          <a:p>
            <a:pPr lvl="2"/>
            <a:r>
              <a:rPr lang="en-US" sz="700" dirty="0" smtClean="0"/>
              <a:t>Health triggered intervention but the closer you are to the clinic the more likely you are to go</a:t>
            </a:r>
          </a:p>
          <a:p>
            <a:pPr lvl="2"/>
            <a:r>
              <a:rPr lang="en-US" sz="700" dirty="0"/>
              <a:t>Ability to add a clinic</a:t>
            </a:r>
          </a:p>
          <a:p>
            <a:pPr lvl="2"/>
            <a:r>
              <a:rPr lang="en-US" sz="700" dirty="0"/>
              <a:t>Ability to restock clinic</a:t>
            </a:r>
          </a:p>
          <a:p>
            <a:r>
              <a:rPr lang="en-US" sz="1200" dirty="0" smtClean="0"/>
              <a:t>5 - Individuals</a:t>
            </a:r>
          </a:p>
          <a:p>
            <a:pPr lvl="1"/>
            <a:r>
              <a:rPr lang="en-US" sz="1050" dirty="0" smtClean="0"/>
              <a:t>Form relationship and start new household (low priority)</a:t>
            </a:r>
            <a:endParaRPr lang="en-US" sz="1200" dirty="0"/>
          </a:p>
          <a:p>
            <a:r>
              <a:rPr lang="en-US" sz="1200" dirty="0" smtClean="0"/>
              <a:t>End of quarter to show one simple village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4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10/16/2015</a:t>
            </a:r>
          </a:p>
          <a:p>
            <a:pPr lvl="1"/>
            <a:r>
              <a:rPr lang="en-US" dirty="0" smtClean="0"/>
              <a:t>Due to </a:t>
            </a:r>
            <a:r>
              <a:rPr lang="en-US" dirty="0" err="1" smtClean="0"/>
              <a:t>Jaline’s</a:t>
            </a:r>
            <a:r>
              <a:rPr lang="en-US" dirty="0" smtClean="0"/>
              <a:t> survey of research papers on vector migration, she requested that we change our modifiers.</a:t>
            </a:r>
          </a:p>
          <a:p>
            <a:pPr lvl="2"/>
            <a:r>
              <a:rPr lang="en-US" dirty="0" smtClean="0"/>
              <a:t>Habitat should just be based on Current Larval Capacity and not to take Larval Count into account.</a:t>
            </a:r>
          </a:p>
          <a:p>
            <a:pPr lvl="3"/>
            <a:r>
              <a:rPr lang="en-US" dirty="0" smtClean="0"/>
              <a:t>Previously, we took the Current Larval Capacity minus the number of larva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5_5x5_vm_local_regional_LHM_habitat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318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6_5x5_vm_local_regional_LHM_food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130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7_5x5_vm_local_regional_LHM_food_habitat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856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8_5x5_vm_local_regional_LHM_food_stay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48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 smtClean="0"/>
              <a:t>Migration_Model</a:t>
            </a:r>
            <a:r>
              <a:rPr lang="en-US" dirty="0" smtClean="0"/>
              <a:t> = FIXED_RATE_MIGRATION</a:t>
            </a:r>
          </a:p>
          <a:p>
            <a:r>
              <a:rPr lang="en-US" dirty="0" err="1" smtClean="0"/>
              <a:t>Migration_Pattern</a:t>
            </a:r>
            <a:r>
              <a:rPr lang="en-US" dirty="0" smtClean="0"/>
              <a:t> = SINGLE_ROUND_TRIPS</a:t>
            </a:r>
          </a:p>
          <a:p>
            <a:r>
              <a:rPr lang="en-US" dirty="0" smtClean="0"/>
              <a:t>Local</a:t>
            </a:r>
          </a:p>
          <a:p>
            <a:pPr lvl="1"/>
            <a:r>
              <a:rPr lang="en-US" dirty="0" smtClean="0"/>
              <a:t>Adjacent nodes are those nodes that have people at initialization and “touch” the node of interest</a:t>
            </a:r>
          </a:p>
          <a:p>
            <a:pPr lvl="1"/>
            <a:r>
              <a:rPr lang="en-US" dirty="0" smtClean="0"/>
              <a:t>Rate = 1/</a:t>
            </a:r>
            <a:r>
              <a:rPr lang="en-US" dirty="0" err="1" smtClean="0"/>
              <a:t>num_adj_nodes</a:t>
            </a:r>
            <a:r>
              <a:rPr lang="en-US" dirty="0" smtClean="0"/>
              <a:t>/20</a:t>
            </a:r>
          </a:p>
          <a:p>
            <a:pPr lvl="1"/>
            <a:r>
              <a:rPr lang="en-US" dirty="0" err="1" smtClean="0"/>
              <a:t>MigrationHeterogeneityDistribution</a:t>
            </a:r>
            <a:r>
              <a:rPr lang="en-US" dirty="0" smtClean="0"/>
              <a:t> = 0.25</a:t>
            </a:r>
          </a:p>
          <a:p>
            <a:pPr lvl="1"/>
            <a:r>
              <a:rPr lang="en-US" dirty="0" err="1" smtClean="0"/>
              <a:t>Local_Migration_Roundtrip_Duration</a:t>
            </a:r>
            <a:r>
              <a:rPr lang="en-US" dirty="0" smtClean="0"/>
              <a:t> = 1.0</a:t>
            </a:r>
          </a:p>
          <a:p>
            <a:pPr lvl="1"/>
            <a:r>
              <a:rPr lang="en-US" dirty="0" err="1" smtClean="0"/>
              <a:t>Local_Migration_Roundtrip_Probability</a:t>
            </a:r>
            <a:r>
              <a:rPr lang="en-US" dirty="0" smtClean="0"/>
              <a:t> = 1.0</a:t>
            </a:r>
          </a:p>
          <a:p>
            <a:r>
              <a:rPr lang="en-US" dirty="0" smtClean="0"/>
              <a:t>Regional</a:t>
            </a:r>
          </a:p>
          <a:p>
            <a:pPr lvl="1"/>
            <a:r>
              <a:rPr lang="en-US" dirty="0" smtClean="0"/>
              <a:t>Non-adjacent nodes in the village and not the Work Node</a:t>
            </a:r>
          </a:p>
          <a:p>
            <a:pPr lvl="1"/>
            <a:r>
              <a:rPr lang="en-US" dirty="0" smtClean="0"/>
              <a:t>Rate = 1 / </a:t>
            </a:r>
            <a:r>
              <a:rPr lang="en-US" dirty="0" err="1" smtClean="0"/>
              <a:t>num_nodes</a:t>
            </a:r>
            <a:r>
              <a:rPr lang="en-US" dirty="0" smtClean="0"/>
              <a:t> / 10</a:t>
            </a:r>
          </a:p>
          <a:p>
            <a:pPr lvl="1"/>
            <a:r>
              <a:rPr lang="en-US" dirty="0" err="1" smtClean="0"/>
              <a:t>Regional_Migration_Roundtrip_Duration</a:t>
            </a:r>
            <a:r>
              <a:rPr lang="en-US" dirty="0" smtClean="0"/>
              <a:t> = 1.0</a:t>
            </a:r>
          </a:p>
          <a:p>
            <a:pPr lvl="1"/>
            <a:r>
              <a:rPr lang="en-US" dirty="0" err="1" smtClean="0"/>
              <a:t>Regional_Migration_Roundtrip_Probability</a:t>
            </a:r>
            <a:r>
              <a:rPr lang="en-US" dirty="0" smtClean="0"/>
              <a:t> = 1.0</a:t>
            </a:r>
          </a:p>
          <a:p>
            <a:r>
              <a:rPr lang="en-US" dirty="0" smtClean="0"/>
              <a:t>Sea / Work Node</a:t>
            </a:r>
          </a:p>
          <a:p>
            <a:pPr lvl="1"/>
            <a:r>
              <a:rPr lang="en-US" dirty="0" smtClean="0"/>
              <a:t>All nodes with people can go to the Work Node</a:t>
            </a:r>
          </a:p>
          <a:p>
            <a:pPr lvl="1"/>
            <a:r>
              <a:rPr lang="en-US" dirty="0" smtClean="0"/>
              <a:t>Rate = 1 / 100</a:t>
            </a:r>
          </a:p>
          <a:p>
            <a:pPr lvl="1"/>
            <a:r>
              <a:rPr lang="en-US" dirty="0" err="1" smtClean="0"/>
              <a:t>Sea_Migration_Roundtrip_Duration</a:t>
            </a:r>
            <a:r>
              <a:rPr lang="en-US" dirty="0" smtClean="0"/>
              <a:t> = 100.0</a:t>
            </a:r>
          </a:p>
          <a:p>
            <a:pPr lvl="1"/>
            <a:r>
              <a:rPr lang="en-US" dirty="0" err="1" smtClean="0"/>
              <a:t>Sea_Migration_Roundtrip_Probability</a:t>
            </a:r>
            <a:r>
              <a:rPr lang="en-US" dirty="0" smtClean="0"/>
              <a:t> = 1.0</a:t>
            </a:r>
          </a:p>
          <a:p>
            <a:pPr lvl="1"/>
            <a:r>
              <a:rPr lang="en-US" dirty="0" err="1" smtClean="0"/>
              <a:t>Enable_Sea_Family_Migration</a:t>
            </a:r>
            <a:r>
              <a:rPr lang="en-US" dirty="0" smtClean="0"/>
              <a:t> = 1.0</a:t>
            </a:r>
          </a:p>
          <a:p>
            <a:pPr lvl="1"/>
            <a:r>
              <a:rPr lang="en-US" dirty="0" err="1" smtClean="0"/>
              <a:t>Sea_Family_Migration_Probability</a:t>
            </a:r>
            <a:r>
              <a:rPr lang="en-US" dirty="0" smtClean="0"/>
              <a:t> = 1.0</a:t>
            </a:r>
          </a:p>
          <a:p>
            <a:pPr lvl="1"/>
            <a:r>
              <a:rPr lang="en-US" dirty="0" err="1" smtClean="0"/>
              <a:t>MigrationDemograhicTypes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Adult_Male</a:t>
            </a:r>
            <a:r>
              <a:rPr lang="en-US" dirty="0" smtClean="0"/>
              <a:t>, </a:t>
            </a:r>
            <a:r>
              <a:rPr lang="en-US" dirty="0" err="1" smtClean="0"/>
              <a:t>Adult_Female</a:t>
            </a:r>
            <a:r>
              <a:rPr lang="en-US" dirty="0" smtClean="0"/>
              <a:t>, </a:t>
            </a:r>
            <a:r>
              <a:rPr lang="en-US" dirty="0" err="1" smtClean="0"/>
              <a:t>Child_Male</a:t>
            </a:r>
            <a:r>
              <a:rPr lang="en-US" dirty="0" smtClean="0"/>
              <a:t>, </a:t>
            </a:r>
            <a:r>
              <a:rPr lang="en-US" dirty="0" err="1" smtClean="0"/>
              <a:t>Child_Female</a:t>
            </a:r>
            <a:endParaRPr lang="en-US" dirty="0" smtClean="0"/>
          </a:p>
          <a:p>
            <a:pPr lvl="1"/>
            <a:r>
              <a:rPr lang="en-US" dirty="0" err="1" smtClean="0"/>
              <a:t>Sea_Demographics_Modifier_XXX</a:t>
            </a:r>
            <a:r>
              <a:rPr lang="en-US" dirty="0" smtClean="0"/>
              <a:t> – one for each type, impact probability that a person goes on trip to sea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5_5x5_vm_local_regional_LHM_habitat</a:t>
            </a:r>
            <a:br>
              <a:rPr lang="en-US" sz="3200" dirty="0" smtClean="0"/>
            </a:br>
            <a:r>
              <a:rPr lang="en-US" sz="3200" dirty="0" smtClean="0"/>
              <a:t>Average Vector </a:t>
            </a:r>
            <a:r>
              <a:rPr lang="en-US" sz="3200" dirty="0" smtClean="0"/>
              <a:t>Population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Before</a:t>
            </a:r>
            <a:r>
              <a:rPr lang="en-US" sz="3200" dirty="0" smtClean="0"/>
              <a:t> vs After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" y="1666297"/>
            <a:ext cx="9057167" cy="519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1905000"/>
            <a:ext cx="260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= Capacity – Count</a:t>
            </a:r>
          </a:p>
          <a:p>
            <a:r>
              <a:rPr lang="en-US" dirty="0" smtClean="0"/>
              <a:t>After =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10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6_5x5_vm_local_regional_LHM_food</a:t>
            </a:r>
            <a:br>
              <a:rPr lang="en-US" sz="3200" dirty="0" smtClean="0"/>
            </a:br>
            <a:r>
              <a:rPr lang="en-US" sz="3200" dirty="0"/>
              <a:t>Average Vector Population</a:t>
            </a:r>
            <a:br>
              <a:rPr lang="en-US" sz="3200" dirty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5327"/>
            <a:ext cx="9144000" cy="536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525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004"/>
            <a:ext cx="9144000" cy="542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7_5x5_vm_local_regional_LHM_food_habitat</a:t>
            </a:r>
            <a:br>
              <a:rPr lang="en-US" sz="3200" dirty="0" smtClean="0"/>
            </a:br>
            <a:r>
              <a:rPr lang="en-US" sz="3200" dirty="0" smtClean="0"/>
              <a:t>Average Vector </a:t>
            </a:r>
            <a:r>
              <a:rPr lang="en-US" sz="3200" dirty="0" smtClean="0"/>
              <a:t>Population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638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6501"/>
            <a:ext cx="9144000" cy="544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8_5x5_vm_local_regional_LHM_food_stay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Average Vector Population</a:t>
            </a:r>
            <a:br>
              <a:rPr lang="en-US" sz="3200" dirty="0" smtClean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639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DT= 1 vs DT = 0.25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93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930"/>
            <a:ext cx="9144000" cy="498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6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9796"/>
            <a:ext cx="9144000" cy="495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2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Local, Regional, LHM2, Habitat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2709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60020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LHM = 0.5, 1.0, 2.0,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11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Local, Regional, LHM2, Habitat, Food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981200"/>
            <a:ext cx="9119418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60020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LHM = 0.5, 1.0, 2.0,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7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Trips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8137"/>
            <a:ext cx="8589962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4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43882"/>
            <a:ext cx="7304087" cy="437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413" y="1644134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Gambiae</a:t>
            </a:r>
            <a:endParaRPr lang="en-US" dirty="0" smtClean="0"/>
          </a:p>
          <a:p>
            <a:r>
              <a:rPr lang="en-US" dirty="0" smtClean="0"/>
              <a:t>FM=1, HM=1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1644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32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74912"/>
            <a:ext cx="7327900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413" y="1644134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Gambiae</a:t>
            </a:r>
            <a:endParaRPr lang="en-US" dirty="0" smtClean="0"/>
          </a:p>
          <a:p>
            <a:r>
              <a:rPr lang="en-US" dirty="0" smtClean="0"/>
              <a:t>FM=1, HM=1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44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86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 Modifier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1"/>
            <a:ext cx="916257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1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Modifier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5645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479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Habitat Modifier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90800"/>
            <a:ext cx="914763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952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different run number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7" y="2286000"/>
            <a:ext cx="8596313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105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05400" y="1371600"/>
            <a:ext cx="36576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33787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152400"/>
            <a:ext cx="383791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849"/>
            <a:ext cx="9144000" cy="493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63911" y="2895600"/>
            <a:ext cx="652807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91458" y="26670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41602" y="37338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2958" y="37338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21144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777758" y="21336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082558" y="21144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191000" y="266700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7467600" y="2647890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Pop</a:t>
            </a:r>
          </a:p>
          <a:p>
            <a:pPr algn="ctr"/>
            <a:r>
              <a:rPr lang="en-US" sz="1000" dirty="0" smtClean="0"/>
              <a:t>15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672850" y="1968062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 Family Trips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44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5400" y="1371600"/>
            <a:ext cx="36576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Vector Migration</a:t>
            </a:r>
            <a:br>
              <a:rPr lang="en-US" smtClean="0"/>
            </a:br>
            <a:r>
              <a:rPr lang="en-US" smtClean="0"/>
              <a:t>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3787" y="1447800"/>
            <a:ext cx="27083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Local, Regional, LHM, Food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5400" y="152400"/>
            <a:ext cx="383791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x_Vector_Migration_Local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x_Vector_Migration_Regional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1.0,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Vector_Migration_Habitat_Modifier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Vector_Migration_Food_Modifier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Vector_Migration_Stay_Put_Modifier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 : 0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746"/>
            <a:ext cx="9144000" cy="500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63911" y="2895600"/>
            <a:ext cx="652807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Vary</a:t>
            </a:r>
          </a:p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72850" y="1968062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 Family Trips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3352800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Sea_Family_Migration_Probability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3" y="1435222"/>
            <a:ext cx="9148313" cy="5422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5400" y="29718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we increase the probability that a family will migrate, we see the Work Node (26) increase in population and the other nodes decrease.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38575" y="5410200"/>
            <a:ext cx="2667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48601" y="2514600"/>
            <a:ext cx="152399" cy="228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0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Migration Examples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09800" y="1496683"/>
            <a:ext cx="4572000" cy="4572000"/>
            <a:chOff x="1828800" y="1600200"/>
            <a:chExt cx="4572000" cy="4572000"/>
          </a:xfrm>
        </p:grpSpPr>
        <p:sp>
          <p:nvSpPr>
            <p:cNvPr id="3" name="Rectangle 2"/>
            <p:cNvSpPr/>
            <p:nvPr/>
          </p:nvSpPr>
          <p:spPr>
            <a:xfrm>
              <a:off x="2743200" y="52578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6</a:t>
              </a:r>
              <a:endParaRPr lang="en-US" sz="3200" b="1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43200" y="4343400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7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43200" y="34290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8</a:t>
              </a:r>
              <a:endParaRPr lang="en-US" sz="32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25146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9</a:t>
              </a:r>
              <a:endParaRPr lang="en-US" sz="32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16002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10</a:t>
              </a:r>
              <a:endParaRPr lang="en-US" sz="3200" b="1" dirty="0">
                <a:solidFill>
                  <a:srgbClr val="92D05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5257800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11</a:t>
              </a:r>
              <a:endParaRPr 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57600" y="43434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12</a:t>
              </a:r>
              <a:endParaRPr lang="en-US" sz="32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57600" y="34290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13</a:t>
              </a:r>
              <a:endParaRPr lang="en-US" sz="32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25146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19</a:t>
              </a:r>
              <a:endParaRPr lang="en-US" sz="320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7600" y="16002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15</a:t>
              </a:r>
              <a:endParaRPr lang="en-US" sz="3200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5257800"/>
              <a:ext cx="9144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16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0" y="4343400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17</a:t>
              </a:r>
              <a:endParaRPr 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2000" y="34290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18</a:t>
              </a:r>
              <a:endParaRPr lang="en-US" sz="32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57600" y="2514600"/>
              <a:ext cx="91440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14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72000" y="16002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20</a:t>
              </a:r>
              <a:endParaRPr lang="en-US" sz="32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86400" y="16002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25</a:t>
              </a:r>
              <a:endParaRPr lang="en-US" sz="3200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3434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endParaRPr lang="en-US" sz="3200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28800" y="34290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3</a:t>
              </a:r>
              <a:endParaRPr lang="en-US" sz="32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28800" y="25146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4</a:t>
              </a:r>
              <a:endParaRPr lang="en-US" sz="3200" b="1" dirty="0">
                <a:solidFill>
                  <a:srgbClr val="92D05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8800" y="16002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5</a:t>
              </a:r>
              <a:endParaRPr lang="en-US" sz="3200" b="1" dirty="0">
                <a:solidFill>
                  <a:srgbClr val="92D05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86400" y="5257800"/>
              <a:ext cx="9144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21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86400" y="4343400"/>
              <a:ext cx="9144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22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6400" y="3429000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23</a:t>
              </a:r>
              <a:endParaRPr lang="en-US" sz="32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86400" y="25146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24</a:t>
              </a:r>
              <a:endParaRPr lang="en-US" sz="32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28800" y="5257800"/>
              <a:ext cx="9144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2667000" y="4773283"/>
            <a:ext cx="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667000" y="3858883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81400" y="3858883"/>
            <a:ext cx="9144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581400" y="4697083"/>
            <a:ext cx="9144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81400" y="561148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590800" y="3782683"/>
            <a:ext cx="0" cy="1828800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590800" y="3782683"/>
            <a:ext cx="990600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514600" y="3782683"/>
            <a:ext cx="10668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14600" y="4620883"/>
            <a:ext cx="0" cy="11430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2362200" y="4620883"/>
            <a:ext cx="152400" cy="11430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362200" y="2868283"/>
            <a:ext cx="0" cy="1752600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362200" y="1877683"/>
            <a:ext cx="0" cy="9906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362200" y="1877683"/>
            <a:ext cx="1219200" cy="9906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10200" y="2868283"/>
            <a:ext cx="99060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895600" y="2868283"/>
            <a:ext cx="3505200" cy="2057400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495800" y="2868283"/>
            <a:ext cx="91440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95600" y="3858883"/>
            <a:ext cx="914400" cy="10668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3810000" y="2715883"/>
            <a:ext cx="0" cy="11430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3810000" y="2106283"/>
            <a:ext cx="609600" cy="6096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581400" y="2106283"/>
            <a:ext cx="83820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19221709">
            <a:off x="4551091" y="4402660"/>
            <a:ext cx="3232006" cy="18927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86200" y="2209801"/>
            <a:ext cx="1219200" cy="1295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71800" y="4038600"/>
            <a:ext cx="1219200" cy="1295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" y="2665758"/>
            <a:ext cx="2057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Existing vector migration uses the human reachable nodes.  If we don’t want people traveling to certain nodes but want the vectors to, then vectors need their own migration files.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35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46488</TotalTime>
  <Words>4874</Words>
  <Application>Microsoft Office PowerPoint</Application>
  <PresentationFormat>On-screen Show (4:3)</PresentationFormat>
  <Paragraphs>1254</Paragraphs>
  <Slides>77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Household Modeling Prototype</vt:lpstr>
      <vt:lpstr>Outline</vt:lpstr>
      <vt:lpstr>5x5 Grid of Households</vt:lpstr>
      <vt:lpstr>Demographics Distribution of Gender &amp; Adults</vt:lpstr>
      <vt:lpstr>Demographics Age Distribution</vt:lpstr>
      <vt:lpstr>Human Migration</vt:lpstr>
      <vt:lpstr>Family Trips</vt:lpstr>
      <vt:lpstr>Sea_Family_Migration_Probability</vt:lpstr>
      <vt:lpstr>Vector Migration Examples</vt:lpstr>
      <vt:lpstr>Vector Migration</vt:lpstr>
      <vt:lpstr>Vector Habitat</vt:lpstr>
      <vt:lpstr>Vector Habitats</vt:lpstr>
      <vt:lpstr>Vector Population vs Migration</vt:lpstr>
      <vt:lpstr>Vector Population vs Migration</vt:lpstr>
      <vt:lpstr>5x5 Grid of Households</vt:lpstr>
      <vt:lpstr>LarvalHabitatMultiplier</vt:lpstr>
      <vt:lpstr>Food Modification</vt:lpstr>
      <vt:lpstr>PowerPoint Presentation</vt:lpstr>
      <vt:lpstr>Average Vector Migration</vt:lpstr>
      <vt:lpstr>Average Vector Population</vt:lpstr>
      <vt:lpstr>Target Neighboring Households</vt:lpstr>
      <vt:lpstr>Trigger Individual Migration</vt:lpstr>
      <vt:lpstr>Targeting Residents Only</vt:lpstr>
      <vt:lpstr>Dont_Allow_Duplicates</vt:lpstr>
      <vt:lpstr>Vector Migration Comparison</vt:lpstr>
      <vt:lpstr>Vector Migration Comparison</vt:lpstr>
      <vt:lpstr>Vector Migration Comparison</vt:lpstr>
      <vt:lpstr>Vector Migration Comparison</vt:lpstr>
      <vt:lpstr>Vector Migration Comparison</vt:lpstr>
      <vt:lpstr>Vector Migration Comparison</vt:lpstr>
      <vt:lpstr>PowerPoint Presentation</vt:lpstr>
      <vt:lpstr>Vector Migration Rates Habitat Modifier</vt:lpstr>
      <vt:lpstr>Vector Migration Rates Food Modifier</vt:lpstr>
      <vt:lpstr>Vector Migration Rates Food &amp; Habitat Modifiers</vt:lpstr>
      <vt:lpstr>Vector Migration Rates Habitat Modifier</vt:lpstr>
      <vt:lpstr>Vector Migration Rates Food Modifier</vt:lpstr>
      <vt:lpstr>Vector Migration Rates Habitat &amp; Food Modifier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Stay Put Average Vectors Migrating From Node</vt:lpstr>
      <vt:lpstr>Vector Feeding Cycle and Migration</vt:lpstr>
      <vt:lpstr>Vector Feeding Cycle and Migration</vt:lpstr>
      <vt:lpstr>To Do</vt:lpstr>
      <vt:lpstr>Updates</vt:lpstr>
      <vt:lpstr>5_5x5_vm_local_regional_LHM_habitat</vt:lpstr>
      <vt:lpstr>6_5x5_vm_local_regional_LHM_food</vt:lpstr>
      <vt:lpstr>7_5x5_vm_local_regional_LHM_food_habitat</vt:lpstr>
      <vt:lpstr>8_5x5_vm_local_regional_LHM_food_stay</vt:lpstr>
      <vt:lpstr>5_5x5_vm_local_regional_LHM_habitat Average Vector Population Before vs After</vt:lpstr>
      <vt:lpstr>6_5x5_vm_local_regional_LHM_food Average Vector Population Before vs After</vt:lpstr>
      <vt:lpstr>7_5x5_vm_local_regional_LHM_food_habitat Average Vector Population Before vs After</vt:lpstr>
      <vt:lpstr>8_5x5_vm_local_regional_LHM_food_stay Average Vector Population Before vs After</vt:lpstr>
      <vt:lpstr>Backup Slides</vt:lpstr>
      <vt:lpstr>Comparison of DT= 1 vs DT = 0.25</vt:lpstr>
      <vt:lpstr>PowerPoint Presentation</vt:lpstr>
      <vt:lpstr>PowerPoint Presentation</vt:lpstr>
      <vt:lpstr>Local, Regional, LHM2, Habitat</vt:lpstr>
      <vt:lpstr>Local, Regional, LHM2, Habitat, Food</vt:lpstr>
      <vt:lpstr>PowerPoint Presentation</vt:lpstr>
      <vt:lpstr>PowerPoint Presentation</vt:lpstr>
      <vt:lpstr>Habitat Modifier</vt:lpstr>
      <vt:lpstr>Food Modifier</vt:lpstr>
      <vt:lpstr>Food &amp; Habitat Modifier</vt:lpstr>
      <vt:lpstr>Food different run number</vt:lpstr>
      <vt:lpstr>PowerPoint Presentation</vt:lpstr>
      <vt:lpstr>PowerPoint Presentation</vt:lpstr>
    </vt:vector>
  </TitlesOfParts>
  <Company>Intellectual Ventures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Bridenbecker</dc:creator>
  <cp:lastModifiedBy>Dan Bridenbecker</cp:lastModifiedBy>
  <cp:revision>180</cp:revision>
  <dcterms:created xsi:type="dcterms:W3CDTF">2015-06-30T13:58:25Z</dcterms:created>
  <dcterms:modified xsi:type="dcterms:W3CDTF">2015-10-19T18:25:05Z</dcterms:modified>
</cp:coreProperties>
</file>